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7" r:id="rId5"/>
    <p:sldMasterId id="2147483659" r:id="rId6"/>
    <p:sldMasterId id="2147483661" r:id="rId7"/>
  </p:sldMasterIdLst>
  <p:notesMasterIdLst>
    <p:notesMasterId r:id="rId57"/>
  </p:notesMasterIdLst>
  <p:sldIdLst>
    <p:sldId id="257" r:id="rId8"/>
    <p:sldId id="258" r:id="rId9"/>
    <p:sldId id="259" r:id="rId10"/>
    <p:sldId id="260" r:id="rId11"/>
    <p:sldId id="261"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265" r:id="rId55"/>
    <p:sldId id="266"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AB2"/>
    <a:srgbClr val="2DA9FD"/>
    <a:srgbClr val="2F90FB"/>
    <a:srgbClr val="E8CD08"/>
    <a:srgbClr val="1FD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6" autoAdjust="0"/>
    <p:restoredTop sz="94660"/>
  </p:normalViewPr>
  <p:slideViewPr>
    <p:cSldViewPr>
      <p:cViewPr varScale="1">
        <p:scale>
          <a:sx n="65" d="100"/>
          <a:sy n="65" d="100"/>
        </p:scale>
        <p:origin x="192" y="72"/>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7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12E49-0CBF-4F18-A295-DC691FDFE510}" type="datetimeFigureOut">
              <a:rPr lang="zh-CN" altLang="en-US" smtClean="0"/>
              <a:t>2018/9/8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2A3460-46B2-456B-B597-E4FDE53148FF}" type="slidenum">
              <a:rPr lang="zh-CN" altLang="en-US" smtClean="0"/>
              <a:t>‹#›</a:t>
            </a:fld>
            <a:endParaRPr lang="zh-CN" altLang="en-US"/>
          </a:p>
        </p:txBody>
      </p:sp>
    </p:spTree>
    <p:extLst>
      <p:ext uri="{BB962C8B-B14F-4D97-AF65-F5344CB8AC3E}">
        <p14:creationId xmlns:p14="http://schemas.microsoft.com/office/powerpoint/2010/main" val="371878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2A3460-46B2-456B-B597-E4FDE53148FF}" type="slidenum">
              <a:rPr lang="zh-CN" altLang="en-US" smtClean="0"/>
              <a:t>41</a:t>
            </a:fld>
            <a:endParaRPr lang="zh-CN" altLang="en-US"/>
          </a:p>
        </p:txBody>
      </p:sp>
    </p:spTree>
    <p:extLst>
      <p:ext uri="{BB962C8B-B14F-4D97-AF65-F5344CB8AC3E}">
        <p14:creationId xmlns:p14="http://schemas.microsoft.com/office/powerpoint/2010/main" val="230772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2A3460-46B2-456B-B597-E4FDE53148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0243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2A3460-46B2-456B-B597-E4FDE53148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0303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2A3460-46B2-456B-B597-E4FDE53148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7746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2A3460-46B2-456B-B597-E4FDE53148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3933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2A3460-46B2-456B-B597-E4FDE53148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2542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12.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Picture 3" descr="C:\Users\Administrator\Desktop\十三五logo 定稿O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287978"/>
            <a:ext cx="620744" cy="620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图片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1932" y="408355"/>
            <a:ext cx="2032701" cy="41862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接连接符 10"/>
          <p:cNvCxnSpPr/>
          <p:nvPr userDrawn="1"/>
        </p:nvCxnSpPr>
        <p:spPr>
          <a:xfrm>
            <a:off x="243919" y="1268760"/>
            <a:ext cx="8360529" cy="0"/>
          </a:xfrm>
          <a:prstGeom prst="line">
            <a:avLst/>
          </a:prstGeom>
          <a:ln w="25400">
            <a:solidFill>
              <a:srgbClr val="2CBAB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179512" y="4941168"/>
            <a:ext cx="8568952" cy="0"/>
          </a:xfrm>
          <a:prstGeom prst="line">
            <a:avLst/>
          </a:prstGeom>
          <a:ln w="25400">
            <a:solidFill>
              <a:srgbClr val="2CBAB2"/>
            </a:solidFill>
          </a:ln>
        </p:spPr>
        <p:style>
          <a:lnRef idx="1">
            <a:schemeClr val="accent1"/>
          </a:lnRef>
          <a:fillRef idx="0">
            <a:schemeClr val="accent1"/>
          </a:fillRef>
          <a:effectRef idx="0">
            <a:schemeClr val="accent1"/>
          </a:effectRef>
          <a:fontRef idx="minor">
            <a:schemeClr val="tx1"/>
          </a:fontRef>
        </p:style>
      </p:cxnSp>
      <p:pic>
        <p:nvPicPr>
          <p:cNvPr id="16" name="图片 15" descr="人民卫生出版社LOGO.png"/>
          <p:cNvPicPr>
            <a:picLocks noChangeAspect="1"/>
          </p:cNvPicPr>
          <p:nvPr userDrawn="1"/>
        </p:nvPicPr>
        <p:blipFill>
          <a:blip r:embed="rId4"/>
          <a:stretch>
            <a:fillRect/>
          </a:stretch>
        </p:blipFill>
        <p:spPr>
          <a:xfrm>
            <a:off x="3131840" y="6093296"/>
            <a:ext cx="2592288" cy="422516"/>
          </a:xfrm>
          <a:prstGeom prst="rect">
            <a:avLst/>
          </a:prstGeom>
        </p:spPr>
      </p:pic>
      <p:sp>
        <p:nvSpPr>
          <p:cNvPr id="17" name="Shape 36"/>
          <p:cNvSpPr/>
          <p:nvPr userDrawn="1"/>
        </p:nvSpPr>
        <p:spPr>
          <a:xfrm>
            <a:off x="3923928" y="1726332"/>
            <a:ext cx="4824536" cy="1558652"/>
          </a:xfrm>
          <a:prstGeom prst="rect">
            <a:avLst/>
          </a:prstGeom>
          <a:solidFill>
            <a:srgbClr val="2CBAB2">
              <a:alpha val="60000"/>
            </a:srgbClr>
          </a:solidFill>
          <a:ln w="12700">
            <a:miter lim="400000"/>
          </a:ln>
        </p:spPr>
        <p:txBody>
          <a:bodyPr lIns="0" tIns="0" rIns="0" bIns="0" anchor="ctr"/>
          <a:lstStyle/>
          <a:p>
            <a:pPr lvl="0" algn="l">
              <a:defRPr sz="2400">
                <a:solidFill>
                  <a:srgbClr val="FFFFFF"/>
                </a:solidFill>
              </a:defRPr>
            </a:pPr>
            <a:endParaRPr/>
          </a:p>
        </p:txBody>
      </p:sp>
      <p:sp>
        <p:nvSpPr>
          <p:cNvPr id="18" name="Shape 36"/>
          <p:cNvSpPr/>
          <p:nvPr userDrawn="1"/>
        </p:nvSpPr>
        <p:spPr>
          <a:xfrm>
            <a:off x="3923928" y="3501008"/>
            <a:ext cx="4832137" cy="1041716"/>
          </a:xfrm>
          <a:prstGeom prst="rect">
            <a:avLst/>
          </a:prstGeom>
          <a:solidFill>
            <a:srgbClr val="2CBAB2">
              <a:alpha val="80000"/>
            </a:srgbClr>
          </a:solidFill>
          <a:ln w="12700">
            <a:miter lim="400000"/>
          </a:ln>
        </p:spPr>
        <p:txBody>
          <a:bodyPr lIns="0" tIns="0" rIns="0" bIns="0" anchor="ctr"/>
          <a:lstStyle/>
          <a:p>
            <a:pPr lvl="0" algn="l">
              <a:defRPr sz="2400">
                <a:solidFill>
                  <a:srgbClr val="FFFFFF"/>
                </a:solidFill>
              </a:defRPr>
            </a:pPr>
            <a:endParaRPr/>
          </a:p>
        </p:txBody>
      </p:sp>
      <p:pic>
        <p:nvPicPr>
          <p:cNvPr id="12" name="Picture 3" descr="C:\Users\Administrator\Desktop\1756.jpg_wh300.jpg"/>
          <p:cNvPicPr>
            <a:picLocks noChangeAspect="1" noChangeArrowheads="1"/>
          </p:cNvPicPr>
          <p:nvPr userDrawn="1"/>
        </p:nvPicPr>
        <p:blipFill>
          <a:blip r:embed="rId5">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251520" y="1726332"/>
            <a:ext cx="3456384" cy="28163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图片1.jp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20091"/>
          <a:stretch>
            <a:fillRect/>
          </a:stretch>
        </p:blipFill>
        <p:spPr bwMode="auto">
          <a:xfrm>
            <a:off x="2954632" y="305332"/>
            <a:ext cx="1977408" cy="697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Rectangle 10"/>
          <p:cNvSpPr/>
          <p:nvPr userDrawn="1"/>
        </p:nvSpPr>
        <p:spPr>
          <a:xfrm rot="5400000">
            <a:off x="-2295129" y="2295127"/>
            <a:ext cx="6858000" cy="2267746"/>
          </a:xfrm>
          <a:prstGeom prst="rect">
            <a:avLst/>
          </a:prstGeom>
          <a:solidFill>
            <a:srgbClr val="2CBA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zh-CN"/>
          </a:p>
        </p:txBody>
      </p:sp>
      <p:sp>
        <p:nvSpPr>
          <p:cNvPr id="8" name="文本框 7"/>
          <p:cNvSpPr txBox="1"/>
          <p:nvPr userDrawn="1"/>
        </p:nvSpPr>
        <p:spPr>
          <a:xfrm>
            <a:off x="220580" y="836712"/>
            <a:ext cx="2047164" cy="830997"/>
          </a:xfrm>
          <a:prstGeom prst="rect">
            <a:avLst/>
          </a:prstGeom>
          <a:noFill/>
        </p:spPr>
        <p:txBody>
          <a:bodyPr wrap="square" rtlCol="0">
            <a:spAutoFit/>
          </a:bodyPr>
          <a:lstStyle/>
          <a:p>
            <a:pPr algn="ctr"/>
            <a:r>
              <a:rPr lang="zh-CN" altLang="en-US" sz="4800" b="0" dirty="0">
                <a:solidFill>
                  <a:schemeClr val="bg1"/>
                </a:solidFill>
                <a:latin typeface="微软雅黑" panose="020B0503020204020204" pitchFamily="34" charset="-122"/>
                <a:ea typeface="微软雅黑" panose="020B0503020204020204" pitchFamily="34" charset="-122"/>
              </a:rPr>
              <a:t>目  录</a:t>
            </a:r>
          </a:p>
        </p:txBody>
      </p:sp>
      <p:sp>
        <p:nvSpPr>
          <p:cNvPr id="18" name="文本框 8"/>
          <p:cNvSpPr txBox="1"/>
          <p:nvPr userDrawn="1"/>
        </p:nvSpPr>
        <p:spPr>
          <a:xfrm>
            <a:off x="251520" y="1599183"/>
            <a:ext cx="2016224" cy="461665"/>
          </a:xfrm>
          <a:prstGeom prst="rect">
            <a:avLst/>
          </a:prstGeom>
          <a:noFill/>
        </p:spPr>
        <p:txBody>
          <a:bodyPr wrap="square" rtlCol="0">
            <a:spAutoFit/>
          </a:bodyPr>
          <a:lstStyle/>
          <a:p>
            <a:pPr algn="ctr"/>
            <a:r>
              <a:rPr lang="en-US" altLang="zh-CN" sz="2400" b="0" dirty="0">
                <a:solidFill>
                  <a:schemeClr val="bg1"/>
                </a:solidFill>
                <a:latin typeface="Agency FB" panose="020B0503020202020204" pitchFamily="34" charset="0"/>
                <a:ea typeface="Arial Unicode MS" panose="020B0604020202020204" pitchFamily="34" charset="-122"/>
                <a:cs typeface="Arial Unicode MS" panose="020B0604020202020204" pitchFamily="34" charset="-122"/>
              </a:rPr>
              <a:t>Contents Page</a:t>
            </a:r>
            <a:endParaRPr lang="zh-CN" altLang="en-US" sz="2400" b="0" dirty="0">
              <a:solidFill>
                <a:schemeClr val="bg1"/>
              </a:solidFill>
              <a:latin typeface="Agency FB" panose="020B0503020202020204" pitchFamily="34" charset="0"/>
              <a:ea typeface="Arial Unicode MS" panose="020B0604020202020204" pitchFamily="34" charset="-122"/>
              <a:cs typeface="Arial Unicode MS" panose="020B0604020202020204" pitchFamily="34" charset="-122"/>
            </a:endParaRPr>
          </a:p>
        </p:txBody>
      </p:sp>
      <p:pic>
        <p:nvPicPr>
          <p:cNvPr id="24" name="image5.png"/>
          <p:cNvPicPr/>
          <p:nvPr userDrawn="1"/>
        </p:nvPicPr>
        <p:blipFill>
          <a:blip r:embed="rId2"/>
          <a:stretch>
            <a:fillRect/>
          </a:stretch>
        </p:blipFill>
        <p:spPr>
          <a:xfrm>
            <a:off x="6732240" y="6425952"/>
            <a:ext cx="2423734" cy="432048"/>
          </a:xfrm>
          <a:prstGeom prst="rect">
            <a:avLst/>
          </a:prstGeom>
          <a:ln w="12700">
            <a:miter lim="400000"/>
            <a:headEnd/>
            <a:tailEnd/>
          </a:ln>
        </p:spPr>
      </p:pic>
      <p:cxnSp>
        <p:nvCxnSpPr>
          <p:cNvPr id="26" name="直接连接符 25"/>
          <p:cNvCxnSpPr/>
          <p:nvPr userDrawn="1"/>
        </p:nvCxnSpPr>
        <p:spPr>
          <a:xfrm>
            <a:off x="2269066" y="805508"/>
            <a:ext cx="6886908" cy="0"/>
          </a:xfrm>
          <a:prstGeom prst="line">
            <a:avLst/>
          </a:prstGeom>
          <a:ln w="22225">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29" name="Picture 3" descr="C:\Users\Administrator\Desktop\十三五logo 定稿O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75792" y="87413"/>
            <a:ext cx="548336" cy="5483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图片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20091"/>
          <a:stretch>
            <a:fillRect/>
          </a:stretch>
        </p:blipFill>
        <p:spPr bwMode="auto">
          <a:xfrm>
            <a:off x="7452320" y="110810"/>
            <a:ext cx="1633844" cy="5760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dministrator\Desktop\图片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774196" y="169824"/>
            <a:ext cx="1750132" cy="41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image5.png"/>
          <p:cNvPicPr/>
          <p:nvPr userDrawn="1"/>
        </p:nvPicPr>
        <p:blipFill>
          <a:blip r:embed="rId2"/>
          <a:stretch>
            <a:fillRect/>
          </a:stretch>
        </p:blipFill>
        <p:spPr>
          <a:xfrm>
            <a:off x="6732240" y="6425952"/>
            <a:ext cx="2423734" cy="432048"/>
          </a:xfrm>
          <a:prstGeom prst="rect">
            <a:avLst/>
          </a:prstGeom>
          <a:ln w="12700">
            <a:miter lim="400000"/>
            <a:headEnd/>
            <a:tailEnd/>
          </a:ln>
        </p:spPr>
      </p:pic>
      <p:cxnSp>
        <p:nvCxnSpPr>
          <p:cNvPr id="30" name="直接连接符 29"/>
          <p:cNvCxnSpPr/>
          <p:nvPr userDrawn="1"/>
        </p:nvCxnSpPr>
        <p:spPr>
          <a:xfrm>
            <a:off x="0" y="836712"/>
            <a:ext cx="9155974" cy="0"/>
          </a:xfrm>
          <a:prstGeom prst="line">
            <a:avLst/>
          </a:prstGeom>
          <a:ln w="15875">
            <a:solidFill>
              <a:srgbClr val="2CBAB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userDrawn="1"/>
        </p:nvSpPr>
        <p:spPr>
          <a:xfrm>
            <a:off x="1140004" y="1454423"/>
            <a:ext cx="1415772" cy="461665"/>
          </a:xfrm>
          <a:prstGeom prst="rect">
            <a:avLst/>
          </a:prstGeom>
          <a:noFill/>
        </p:spPr>
        <p:txBody>
          <a:bodyPr wrap="none" rtlCol="0">
            <a:spAutoFit/>
          </a:bodyPr>
          <a:lstStyle/>
          <a:p>
            <a:r>
              <a:rPr lang="zh-CN" altLang="en-US" sz="2400" b="1" dirty="0">
                <a:solidFill>
                  <a:srgbClr val="2CBAB2"/>
                </a:solidFill>
                <a:latin typeface="微软雅黑" panose="020B0503020204020204" pitchFamily="34" charset="-122"/>
                <a:ea typeface="微软雅黑" panose="020B0503020204020204" pitchFamily="34" charset="-122"/>
              </a:rPr>
              <a:t>重点难点</a:t>
            </a:r>
          </a:p>
        </p:txBody>
      </p:sp>
      <p:grpSp>
        <p:nvGrpSpPr>
          <p:cNvPr id="43" name="组合 42"/>
          <p:cNvGrpSpPr/>
          <p:nvPr userDrawn="1"/>
        </p:nvGrpSpPr>
        <p:grpSpPr>
          <a:xfrm>
            <a:off x="367556" y="1334790"/>
            <a:ext cx="652463" cy="654050"/>
            <a:chOff x="165100" y="3425825"/>
            <a:chExt cx="652463" cy="654050"/>
          </a:xfrm>
        </p:grpSpPr>
        <p:sp>
          <p:nvSpPr>
            <p:cNvPr id="37" name="Freeform 175"/>
            <p:cNvSpPr/>
            <p:nvPr userDrawn="1"/>
          </p:nvSpPr>
          <p:spPr bwMode="auto">
            <a:xfrm>
              <a:off x="165100" y="3425825"/>
              <a:ext cx="652463" cy="654050"/>
            </a:xfrm>
            <a:custGeom>
              <a:avLst/>
              <a:gdLst>
                <a:gd name="T0" fmla="*/ 256 w 256"/>
                <a:gd name="T1" fmla="*/ 216 h 256"/>
                <a:gd name="T2" fmla="*/ 216 w 256"/>
                <a:gd name="T3" fmla="*/ 256 h 256"/>
                <a:gd name="T4" fmla="*/ 40 w 256"/>
                <a:gd name="T5" fmla="*/ 256 h 256"/>
                <a:gd name="T6" fmla="*/ 0 w 256"/>
                <a:gd name="T7" fmla="*/ 216 h 256"/>
                <a:gd name="T8" fmla="*/ 0 w 256"/>
                <a:gd name="T9" fmla="*/ 40 h 256"/>
                <a:gd name="T10" fmla="*/ 40 w 256"/>
                <a:gd name="T11" fmla="*/ 0 h 256"/>
                <a:gd name="T12" fmla="*/ 216 w 256"/>
                <a:gd name="T13" fmla="*/ 0 h 256"/>
                <a:gd name="T14" fmla="*/ 256 w 256"/>
                <a:gd name="T15" fmla="*/ 40 h 256"/>
                <a:gd name="T16" fmla="*/ 256 w 256"/>
                <a:gd name="T17"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56">
                  <a:moveTo>
                    <a:pt x="256" y="216"/>
                  </a:moveTo>
                  <a:cubicBezTo>
                    <a:pt x="256" y="238"/>
                    <a:pt x="238" y="256"/>
                    <a:pt x="216" y="256"/>
                  </a:cubicBezTo>
                  <a:cubicBezTo>
                    <a:pt x="40" y="256"/>
                    <a:pt x="40" y="256"/>
                    <a:pt x="40" y="256"/>
                  </a:cubicBezTo>
                  <a:cubicBezTo>
                    <a:pt x="18" y="256"/>
                    <a:pt x="0" y="238"/>
                    <a:pt x="0" y="216"/>
                  </a:cubicBezTo>
                  <a:cubicBezTo>
                    <a:pt x="0" y="40"/>
                    <a:pt x="0" y="40"/>
                    <a:pt x="0" y="40"/>
                  </a:cubicBezTo>
                  <a:cubicBezTo>
                    <a:pt x="0" y="18"/>
                    <a:pt x="18" y="0"/>
                    <a:pt x="40" y="0"/>
                  </a:cubicBezTo>
                  <a:cubicBezTo>
                    <a:pt x="216" y="0"/>
                    <a:pt x="216" y="0"/>
                    <a:pt x="216" y="0"/>
                  </a:cubicBezTo>
                  <a:cubicBezTo>
                    <a:pt x="238" y="0"/>
                    <a:pt x="256" y="18"/>
                    <a:pt x="256" y="40"/>
                  </a:cubicBezTo>
                  <a:lnTo>
                    <a:pt x="256" y="216"/>
                  </a:lnTo>
                  <a:close/>
                </a:path>
              </a:pathLst>
            </a:custGeom>
            <a:solidFill>
              <a:srgbClr val="F2CD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6"/>
            <p:cNvSpPr/>
            <p:nvPr userDrawn="1"/>
          </p:nvSpPr>
          <p:spPr bwMode="auto">
            <a:xfrm>
              <a:off x="352425" y="3616325"/>
              <a:ext cx="465138" cy="463550"/>
            </a:xfrm>
            <a:custGeom>
              <a:avLst/>
              <a:gdLst>
                <a:gd name="T0" fmla="*/ 108 w 182"/>
                <a:gd name="T1" fmla="*/ 0 h 182"/>
                <a:gd name="T2" fmla="*/ 0 w 182"/>
                <a:gd name="T3" fmla="*/ 108 h 182"/>
                <a:gd name="T4" fmla="*/ 75 w 182"/>
                <a:gd name="T5" fmla="*/ 182 h 182"/>
                <a:gd name="T6" fmla="*/ 142 w 182"/>
                <a:gd name="T7" fmla="*/ 182 h 182"/>
                <a:gd name="T8" fmla="*/ 182 w 182"/>
                <a:gd name="T9" fmla="*/ 142 h 182"/>
                <a:gd name="T10" fmla="*/ 182 w 182"/>
                <a:gd name="T11" fmla="*/ 75 h 182"/>
                <a:gd name="T12" fmla="*/ 108 w 182"/>
                <a:gd name="T13" fmla="*/ 0 h 182"/>
              </a:gdLst>
              <a:ahLst/>
              <a:cxnLst>
                <a:cxn ang="0">
                  <a:pos x="T0" y="T1"/>
                </a:cxn>
                <a:cxn ang="0">
                  <a:pos x="T2" y="T3"/>
                </a:cxn>
                <a:cxn ang="0">
                  <a:pos x="T4" y="T5"/>
                </a:cxn>
                <a:cxn ang="0">
                  <a:pos x="T6" y="T7"/>
                </a:cxn>
                <a:cxn ang="0">
                  <a:pos x="T8" y="T9"/>
                </a:cxn>
                <a:cxn ang="0">
                  <a:pos x="T10" y="T11"/>
                </a:cxn>
                <a:cxn ang="0">
                  <a:pos x="T12" y="T13"/>
                </a:cxn>
              </a:cxnLst>
              <a:rect l="0" t="0" r="r" b="b"/>
              <a:pathLst>
                <a:path w="182" h="182">
                  <a:moveTo>
                    <a:pt x="108" y="0"/>
                  </a:moveTo>
                  <a:cubicBezTo>
                    <a:pt x="0" y="108"/>
                    <a:pt x="0" y="108"/>
                    <a:pt x="0" y="108"/>
                  </a:cubicBezTo>
                  <a:cubicBezTo>
                    <a:pt x="75" y="182"/>
                    <a:pt x="75" y="182"/>
                    <a:pt x="75" y="182"/>
                  </a:cubicBezTo>
                  <a:cubicBezTo>
                    <a:pt x="142" y="182"/>
                    <a:pt x="142" y="182"/>
                    <a:pt x="142" y="182"/>
                  </a:cubicBezTo>
                  <a:cubicBezTo>
                    <a:pt x="164" y="182"/>
                    <a:pt x="182" y="164"/>
                    <a:pt x="182" y="142"/>
                  </a:cubicBezTo>
                  <a:cubicBezTo>
                    <a:pt x="182" y="75"/>
                    <a:pt x="182" y="75"/>
                    <a:pt x="182" y="75"/>
                  </a:cubicBezTo>
                  <a:lnTo>
                    <a:pt x="108" y="0"/>
                  </a:lnTo>
                  <a:close/>
                </a:path>
              </a:pathLst>
            </a:custGeom>
            <a:solidFill>
              <a:srgbClr val="E6BA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7"/>
            <p:cNvSpPr/>
            <p:nvPr userDrawn="1"/>
          </p:nvSpPr>
          <p:spPr bwMode="auto">
            <a:xfrm>
              <a:off x="292100" y="3554413"/>
              <a:ext cx="396875" cy="398463"/>
            </a:xfrm>
            <a:custGeom>
              <a:avLst/>
              <a:gdLst>
                <a:gd name="T0" fmla="*/ 28 w 156"/>
                <a:gd name="T1" fmla="*/ 28 h 156"/>
                <a:gd name="T2" fmla="*/ 28 w 156"/>
                <a:gd name="T3" fmla="*/ 129 h 156"/>
                <a:gd name="T4" fmla="*/ 128 w 156"/>
                <a:gd name="T5" fmla="*/ 129 h 156"/>
                <a:gd name="T6" fmla="*/ 128 w 156"/>
                <a:gd name="T7" fmla="*/ 28 h 156"/>
                <a:gd name="T8" fmla="*/ 28 w 156"/>
                <a:gd name="T9" fmla="*/ 28 h 156"/>
              </a:gdLst>
              <a:ahLst/>
              <a:cxnLst>
                <a:cxn ang="0">
                  <a:pos x="T0" y="T1"/>
                </a:cxn>
                <a:cxn ang="0">
                  <a:pos x="T2" y="T3"/>
                </a:cxn>
                <a:cxn ang="0">
                  <a:pos x="T4" y="T5"/>
                </a:cxn>
                <a:cxn ang="0">
                  <a:pos x="T6" y="T7"/>
                </a:cxn>
                <a:cxn ang="0">
                  <a:pos x="T8" y="T9"/>
                </a:cxn>
              </a:cxnLst>
              <a:rect l="0" t="0" r="r" b="b"/>
              <a:pathLst>
                <a:path w="156" h="156">
                  <a:moveTo>
                    <a:pt x="28" y="28"/>
                  </a:moveTo>
                  <a:cubicBezTo>
                    <a:pt x="0" y="55"/>
                    <a:pt x="0" y="101"/>
                    <a:pt x="28" y="129"/>
                  </a:cubicBezTo>
                  <a:cubicBezTo>
                    <a:pt x="55" y="156"/>
                    <a:pt x="101" y="156"/>
                    <a:pt x="128" y="129"/>
                  </a:cubicBezTo>
                  <a:cubicBezTo>
                    <a:pt x="156" y="101"/>
                    <a:pt x="156" y="55"/>
                    <a:pt x="128" y="28"/>
                  </a:cubicBezTo>
                  <a:cubicBezTo>
                    <a:pt x="101" y="0"/>
                    <a:pt x="55" y="0"/>
                    <a:pt x="28" y="28"/>
                  </a:cubicBez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78"/>
            <p:cNvSpPr>
              <a:spLocks noEditPoints="1"/>
            </p:cNvSpPr>
            <p:nvPr userDrawn="1"/>
          </p:nvSpPr>
          <p:spPr bwMode="auto">
            <a:xfrm>
              <a:off x="279400" y="3541713"/>
              <a:ext cx="422275" cy="423863"/>
            </a:xfrm>
            <a:custGeom>
              <a:avLst/>
              <a:gdLst>
                <a:gd name="T0" fmla="*/ 29 w 166"/>
                <a:gd name="T1" fmla="*/ 29 h 166"/>
                <a:gd name="T2" fmla="*/ 29 w 166"/>
                <a:gd name="T3" fmla="*/ 137 h 166"/>
                <a:gd name="T4" fmla="*/ 137 w 166"/>
                <a:gd name="T5" fmla="*/ 137 h 166"/>
                <a:gd name="T6" fmla="*/ 137 w 166"/>
                <a:gd name="T7" fmla="*/ 29 h 166"/>
                <a:gd name="T8" fmla="*/ 29 w 166"/>
                <a:gd name="T9" fmla="*/ 29 h 166"/>
                <a:gd name="T10" fmla="*/ 147 w 166"/>
                <a:gd name="T11" fmla="*/ 83 h 166"/>
                <a:gd name="T12" fmla="*/ 143 w 166"/>
                <a:gd name="T13" fmla="*/ 107 h 166"/>
                <a:gd name="T14" fmla="*/ 128 w 166"/>
                <a:gd name="T15" fmla="*/ 128 h 166"/>
                <a:gd name="T16" fmla="*/ 107 w 166"/>
                <a:gd name="T17" fmla="*/ 143 h 166"/>
                <a:gd name="T18" fmla="*/ 83 w 166"/>
                <a:gd name="T19" fmla="*/ 147 h 166"/>
                <a:gd name="T20" fmla="*/ 59 w 166"/>
                <a:gd name="T21" fmla="*/ 143 h 166"/>
                <a:gd name="T22" fmla="*/ 38 w 166"/>
                <a:gd name="T23" fmla="*/ 128 h 166"/>
                <a:gd name="T24" fmla="*/ 23 w 166"/>
                <a:gd name="T25" fmla="*/ 107 h 166"/>
                <a:gd name="T26" fmla="*/ 19 w 166"/>
                <a:gd name="T27" fmla="*/ 83 h 166"/>
                <a:gd name="T28" fmla="*/ 23 w 166"/>
                <a:gd name="T29" fmla="*/ 59 h 166"/>
                <a:gd name="T30" fmla="*/ 38 w 166"/>
                <a:gd name="T31" fmla="*/ 38 h 166"/>
                <a:gd name="T32" fmla="*/ 59 w 166"/>
                <a:gd name="T33" fmla="*/ 23 h 166"/>
                <a:gd name="T34" fmla="*/ 83 w 166"/>
                <a:gd name="T35" fmla="*/ 19 h 166"/>
                <a:gd name="T36" fmla="*/ 107 w 166"/>
                <a:gd name="T37" fmla="*/ 23 h 166"/>
                <a:gd name="T38" fmla="*/ 128 w 166"/>
                <a:gd name="T39" fmla="*/ 38 h 166"/>
                <a:gd name="T40" fmla="*/ 143 w 166"/>
                <a:gd name="T41" fmla="*/ 59 h 166"/>
                <a:gd name="T42" fmla="*/ 147 w 166"/>
                <a:gd name="T4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66">
                  <a:moveTo>
                    <a:pt x="29" y="29"/>
                  </a:moveTo>
                  <a:cubicBezTo>
                    <a:pt x="0" y="59"/>
                    <a:pt x="0" y="107"/>
                    <a:pt x="29" y="137"/>
                  </a:cubicBezTo>
                  <a:cubicBezTo>
                    <a:pt x="59" y="166"/>
                    <a:pt x="107" y="166"/>
                    <a:pt x="137" y="137"/>
                  </a:cubicBezTo>
                  <a:cubicBezTo>
                    <a:pt x="166" y="107"/>
                    <a:pt x="166" y="59"/>
                    <a:pt x="137" y="29"/>
                  </a:cubicBezTo>
                  <a:cubicBezTo>
                    <a:pt x="107" y="0"/>
                    <a:pt x="59" y="0"/>
                    <a:pt x="29" y="29"/>
                  </a:cubicBezTo>
                  <a:close/>
                  <a:moveTo>
                    <a:pt x="147" y="83"/>
                  </a:moveTo>
                  <a:cubicBezTo>
                    <a:pt x="147" y="91"/>
                    <a:pt x="146" y="99"/>
                    <a:pt x="143" y="107"/>
                  </a:cubicBezTo>
                  <a:cubicBezTo>
                    <a:pt x="139" y="115"/>
                    <a:pt x="135" y="122"/>
                    <a:pt x="128" y="128"/>
                  </a:cubicBezTo>
                  <a:cubicBezTo>
                    <a:pt x="122" y="135"/>
                    <a:pt x="115" y="139"/>
                    <a:pt x="107" y="143"/>
                  </a:cubicBezTo>
                  <a:cubicBezTo>
                    <a:pt x="99" y="146"/>
                    <a:pt x="91" y="147"/>
                    <a:pt x="83" y="147"/>
                  </a:cubicBezTo>
                  <a:cubicBezTo>
                    <a:pt x="75" y="147"/>
                    <a:pt x="67" y="146"/>
                    <a:pt x="59" y="143"/>
                  </a:cubicBezTo>
                  <a:cubicBezTo>
                    <a:pt x="51" y="139"/>
                    <a:pt x="44" y="135"/>
                    <a:pt x="38" y="128"/>
                  </a:cubicBezTo>
                  <a:cubicBezTo>
                    <a:pt x="31" y="122"/>
                    <a:pt x="27" y="115"/>
                    <a:pt x="23" y="107"/>
                  </a:cubicBezTo>
                  <a:cubicBezTo>
                    <a:pt x="20" y="99"/>
                    <a:pt x="19" y="91"/>
                    <a:pt x="19" y="83"/>
                  </a:cubicBezTo>
                  <a:cubicBezTo>
                    <a:pt x="19" y="75"/>
                    <a:pt x="20" y="67"/>
                    <a:pt x="23" y="59"/>
                  </a:cubicBezTo>
                  <a:cubicBezTo>
                    <a:pt x="27" y="51"/>
                    <a:pt x="31" y="44"/>
                    <a:pt x="38" y="38"/>
                  </a:cubicBezTo>
                  <a:cubicBezTo>
                    <a:pt x="44" y="31"/>
                    <a:pt x="51" y="27"/>
                    <a:pt x="59" y="23"/>
                  </a:cubicBezTo>
                  <a:cubicBezTo>
                    <a:pt x="67" y="20"/>
                    <a:pt x="75" y="19"/>
                    <a:pt x="83" y="19"/>
                  </a:cubicBezTo>
                  <a:cubicBezTo>
                    <a:pt x="91" y="19"/>
                    <a:pt x="99" y="20"/>
                    <a:pt x="107" y="23"/>
                  </a:cubicBezTo>
                  <a:cubicBezTo>
                    <a:pt x="115" y="27"/>
                    <a:pt x="122" y="31"/>
                    <a:pt x="128" y="38"/>
                  </a:cubicBezTo>
                  <a:cubicBezTo>
                    <a:pt x="135" y="44"/>
                    <a:pt x="139" y="51"/>
                    <a:pt x="143" y="59"/>
                  </a:cubicBezTo>
                  <a:cubicBezTo>
                    <a:pt x="146" y="67"/>
                    <a:pt x="147" y="75"/>
                    <a:pt x="147" y="83"/>
                  </a:cubicBezTo>
                  <a:close/>
                </a:path>
              </a:pathLst>
            </a:custGeom>
            <a:solidFill>
              <a:srgbClr val="CF56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79"/>
            <p:cNvSpPr>
              <a:spLocks noEditPoints="1"/>
            </p:cNvSpPr>
            <p:nvPr userDrawn="1"/>
          </p:nvSpPr>
          <p:spPr bwMode="auto">
            <a:xfrm>
              <a:off x="360363" y="3622675"/>
              <a:ext cx="260350" cy="260350"/>
            </a:xfrm>
            <a:custGeom>
              <a:avLst/>
              <a:gdLst>
                <a:gd name="T0" fmla="*/ 18 w 102"/>
                <a:gd name="T1" fmla="*/ 18 h 102"/>
                <a:gd name="T2" fmla="*/ 18 w 102"/>
                <a:gd name="T3" fmla="*/ 84 h 102"/>
                <a:gd name="T4" fmla="*/ 84 w 102"/>
                <a:gd name="T5" fmla="*/ 84 h 102"/>
                <a:gd name="T6" fmla="*/ 84 w 102"/>
                <a:gd name="T7" fmla="*/ 18 h 102"/>
                <a:gd name="T8" fmla="*/ 18 w 102"/>
                <a:gd name="T9" fmla="*/ 18 h 102"/>
                <a:gd name="T10" fmla="*/ 86 w 102"/>
                <a:gd name="T11" fmla="*/ 51 h 102"/>
                <a:gd name="T12" fmla="*/ 76 w 102"/>
                <a:gd name="T13" fmla="*/ 76 h 102"/>
                <a:gd name="T14" fmla="*/ 51 w 102"/>
                <a:gd name="T15" fmla="*/ 86 h 102"/>
                <a:gd name="T16" fmla="*/ 26 w 102"/>
                <a:gd name="T17" fmla="*/ 76 h 102"/>
                <a:gd name="T18" fmla="*/ 16 w 102"/>
                <a:gd name="T19" fmla="*/ 51 h 102"/>
                <a:gd name="T20" fmla="*/ 26 w 102"/>
                <a:gd name="T21" fmla="*/ 26 h 102"/>
                <a:gd name="T22" fmla="*/ 51 w 102"/>
                <a:gd name="T23" fmla="*/ 16 h 102"/>
                <a:gd name="T24" fmla="*/ 76 w 102"/>
                <a:gd name="T25" fmla="*/ 26 h 102"/>
                <a:gd name="T26" fmla="*/ 86 w 102"/>
                <a:gd name="T27" fmla="*/ 5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02">
                  <a:moveTo>
                    <a:pt x="18" y="18"/>
                  </a:moveTo>
                  <a:cubicBezTo>
                    <a:pt x="0" y="36"/>
                    <a:pt x="0" y="66"/>
                    <a:pt x="18" y="84"/>
                  </a:cubicBezTo>
                  <a:cubicBezTo>
                    <a:pt x="36" y="102"/>
                    <a:pt x="66" y="102"/>
                    <a:pt x="84" y="84"/>
                  </a:cubicBezTo>
                  <a:cubicBezTo>
                    <a:pt x="102" y="66"/>
                    <a:pt x="102" y="36"/>
                    <a:pt x="84" y="18"/>
                  </a:cubicBezTo>
                  <a:cubicBezTo>
                    <a:pt x="66" y="0"/>
                    <a:pt x="36" y="0"/>
                    <a:pt x="18" y="18"/>
                  </a:cubicBezTo>
                  <a:close/>
                  <a:moveTo>
                    <a:pt x="86" y="51"/>
                  </a:moveTo>
                  <a:cubicBezTo>
                    <a:pt x="86" y="60"/>
                    <a:pt x="82" y="69"/>
                    <a:pt x="76" y="76"/>
                  </a:cubicBezTo>
                  <a:cubicBezTo>
                    <a:pt x="69" y="82"/>
                    <a:pt x="60" y="86"/>
                    <a:pt x="51" y="86"/>
                  </a:cubicBezTo>
                  <a:cubicBezTo>
                    <a:pt x="42" y="86"/>
                    <a:pt x="33" y="82"/>
                    <a:pt x="26" y="76"/>
                  </a:cubicBezTo>
                  <a:cubicBezTo>
                    <a:pt x="20" y="69"/>
                    <a:pt x="16" y="60"/>
                    <a:pt x="16" y="51"/>
                  </a:cubicBezTo>
                  <a:cubicBezTo>
                    <a:pt x="16" y="42"/>
                    <a:pt x="20" y="33"/>
                    <a:pt x="26" y="26"/>
                  </a:cubicBezTo>
                  <a:cubicBezTo>
                    <a:pt x="33" y="20"/>
                    <a:pt x="42" y="16"/>
                    <a:pt x="51" y="16"/>
                  </a:cubicBezTo>
                  <a:cubicBezTo>
                    <a:pt x="60" y="16"/>
                    <a:pt x="69" y="20"/>
                    <a:pt x="76" y="26"/>
                  </a:cubicBezTo>
                  <a:cubicBezTo>
                    <a:pt x="82" y="33"/>
                    <a:pt x="86" y="42"/>
                    <a:pt x="86" y="51"/>
                  </a:cubicBezTo>
                  <a:close/>
                </a:path>
              </a:pathLst>
            </a:custGeom>
            <a:solidFill>
              <a:srgbClr val="CF56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80"/>
            <p:cNvSpPr/>
            <p:nvPr userDrawn="1"/>
          </p:nvSpPr>
          <p:spPr bwMode="auto">
            <a:xfrm>
              <a:off x="442913" y="3705225"/>
              <a:ext cx="96838" cy="96838"/>
            </a:xfrm>
            <a:custGeom>
              <a:avLst/>
              <a:gdLst>
                <a:gd name="T0" fmla="*/ 7 w 38"/>
                <a:gd name="T1" fmla="*/ 7 h 38"/>
                <a:gd name="T2" fmla="*/ 7 w 38"/>
                <a:gd name="T3" fmla="*/ 31 h 38"/>
                <a:gd name="T4" fmla="*/ 31 w 38"/>
                <a:gd name="T5" fmla="*/ 31 h 38"/>
                <a:gd name="T6" fmla="*/ 31 w 38"/>
                <a:gd name="T7" fmla="*/ 7 h 38"/>
                <a:gd name="T8" fmla="*/ 7 w 38"/>
                <a:gd name="T9" fmla="*/ 7 h 38"/>
              </a:gdLst>
              <a:ahLst/>
              <a:cxnLst>
                <a:cxn ang="0">
                  <a:pos x="T0" y="T1"/>
                </a:cxn>
                <a:cxn ang="0">
                  <a:pos x="T2" y="T3"/>
                </a:cxn>
                <a:cxn ang="0">
                  <a:pos x="T4" y="T5"/>
                </a:cxn>
                <a:cxn ang="0">
                  <a:pos x="T6" y="T7"/>
                </a:cxn>
                <a:cxn ang="0">
                  <a:pos x="T8" y="T9"/>
                </a:cxn>
              </a:cxnLst>
              <a:rect l="0" t="0" r="r" b="b"/>
              <a:pathLst>
                <a:path w="38" h="38">
                  <a:moveTo>
                    <a:pt x="7" y="7"/>
                  </a:moveTo>
                  <a:cubicBezTo>
                    <a:pt x="0" y="13"/>
                    <a:pt x="0" y="25"/>
                    <a:pt x="7" y="31"/>
                  </a:cubicBezTo>
                  <a:cubicBezTo>
                    <a:pt x="13" y="38"/>
                    <a:pt x="25" y="38"/>
                    <a:pt x="31" y="31"/>
                  </a:cubicBezTo>
                  <a:cubicBezTo>
                    <a:pt x="38" y="25"/>
                    <a:pt x="38" y="13"/>
                    <a:pt x="31" y="7"/>
                  </a:cubicBezTo>
                  <a:cubicBezTo>
                    <a:pt x="25" y="0"/>
                    <a:pt x="13" y="0"/>
                    <a:pt x="7" y="7"/>
                  </a:cubicBezTo>
                  <a:close/>
                </a:path>
              </a:pathLst>
            </a:custGeom>
            <a:solidFill>
              <a:srgbClr val="CF56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5" name="Picture 3" descr="C:\Users\Administrator\Desktop\十三五logo 定稿OK.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7572" y="165243"/>
            <a:ext cx="548336" cy="54833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图片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20091"/>
          <a:stretch>
            <a:fillRect/>
          </a:stretch>
        </p:blipFill>
        <p:spPr bwMode="auto">
          <a:xfrm>
            <a:off x="2434100" y="188640"/>
            <a:ext cx="1633844" cy="5760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图片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5976" y="247654"/>
            <a:ext cx="1750132" cy="41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2" descr="C:\Users\Administrator\Desktop\3b95abf9-798b-4c22-99af-e17754c34ea2.jpg_wh30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3304" y="1635224"/>
            <a:ext cx="5715000" cy="381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1268760"/>
            <a:ext cx="9144000" cy="4536504"/>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Shape 87"/>
          <p:cNvSpPr/>
          <p:nvPr userDrawn="1"/>
        </p:nvSpPr>
        <p:spPr>
          <a:xfrm>
            <a:off x="0" y="2348880"/>
            <a:ext cx="9144000" cy="2592288"/>
          </a:xfrm>
          <a:prstGeom prst="rect">
            <a:avLst/>
          </a:prstGeom>
          <a:solidFill>
            <a:srgbClr val="2CBAB2">
              <a:alpha val="85000"/>
            </a:srgbClr>
          </a:solidFill>
          <a:ln w="12700">
            <a:miter lim="400000"/>
          </a:ln>
        </p:spPr>
        <p:txBody>
          <a:bodyPr lIns="0" tIns="0" rIns="0" bIns="0" anchor="ctr"/>
          <a:lstStyle/>
          <a:p>
            <a:pPr lvl="0" algn="l">
              <a:defRPr sz="2400">
                <a:solidFill>
                  <a:srgbClr val="FFFFFF"/>
                </a:solidFill>
              </a:defRPr>
            </a:pPr>
            <a:endParaRPr/>
          </a:p>
        </p:txBody>
      </p:sp>
      <p:sp>
        <p:nvSpPr>
          <p:cNvPr id="10" name="Shape 82"/>
          <p:cNvSpPr/>
          <p:nvPr userDrawn="1"/>
        </p:nvSpPr>
        <p:spPr>
          <a:xfrm flipV="1">
            <a:off x="1" y="692696"/>
            <a:ext cx="9144000" cy="2"/>
          </a:xfrm>
          <a:prstGeom prst="line">
            <a:avLst/>
          </a:prstGeom>
          <a:ln w="25400">
            <a:solidFill>
              <a:srgbClr val="56A6AF"/>
            </a:solidFill>
            <a:miter lim="400000"/>
          </a:ln>
        </p:spPr>
        <p:txBody>
          <a:bodyPr lIns="0" tIns="0" rIns="0" bIns="0"/>
          <a:lstStyle/>
          <a:p>
            <a:pPr lvl="0" algn="l" defTabSz="457200">
              <a:defRPr sz="1200">
                <a:latin typeface="+mj-lt"/>
                <a:ea typeface="+mj-ea"/>
                <a:cs typeface="+mj-cs"/>
                <a:sym typeface="Helvetica"/>
              </a:defRPr>
            </a:pPr>
            <a:endParaRPr/>
          </a:p>
        </p:txBody>
      </p:sp>
      <p:pic>
        <p:nvPicPr>
          <p:cNvPr id="11" name="image5.png"/>
          <p:cNvPicPr/>
          <p:nvPr userDrawn="1"/>
        </p:nvPicPr>
        <p:blipFill>
          <a:blip r:embed="rId3"/>
          <a:stretch>
            <a:fillRect/>
          </a:stretch>
        </p:blipFill>
        <p:spPr>
          <a:xfrm>
            <a:off x="6732240" y="6425952"/>
            <a:ext cx="2423734" cy="432048"/>
          </a:xfrm>
          <a:prstGeom prst="rect">
            <a:avLst/>
          </a:prstGeom>
          <a:ln w="12700">
            <a:miter lim="400000"/>
            <a:headEnd/>
            <a:tailEnd/>
          </a:ln>
        </p:spPr>
      </p:pic>
      <p:sp>
        <p:nvSpPr>
          <p:cNvPr id="12" name="Freeform 12"/>
          <p:cNvSpPr/>
          <p:nvPr userDrawn="1"/>
        </p:nvSpPr>
        <p:spPr bwMode="auto">
          <a:xfrm>
            <a:off x="324064" y="181723"/>
            <a:ext cx="503520" cy="438965"/>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rgbClr val="2CBAB2"/>
          </a:solidFill>
          <a:ln>
            <a:noFill/>
          </a:ln>
        </p:spPr>
        <p:txBody>
          <a:bodyPr vert="horz" wrap="square" lIns="91440" tIns="45720" rIns="91440" bIns="45720" numCol="1" anchor="t" anchorCtr="0" compatLnSpc="1"/>
          <a:lstStyle/>
          <a:p>
            <a:endParaRPr lang="en-US"/>
          </a:p>
        </p:txBody>
      </p:sp>
      <p:pic>
        <p:nvPicPr>
          <p:cNvPr id="25" name="Picture 2" descr="C:\Users\Administrator\Desktop\图片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20091"/>
          <a:stretch>
            <a:fillRect/>
          </a:stretch>
        </p:blipFill>
        <p:spPr bwMode="auto">
          <a:xfrm>
            <a:off x="7452320" y="44624"/>
            <a:ext cx="1633844" cy="57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3223CA01-72B7-4D67-A532-883E38495592}" type="datetimeFigureOut">
              <a:rPr lang="zh-CN" altLang="en-US" smtClean="0"/>
              <a:t>2018/9/8</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5054756B-9082-4474-BB13-F1F8B429BA7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9" name="Shape 82"/>
          <p:cNvSpPr/>
          <p:nvPr userDrawn="1"/>
        </p:nvSpPr>
        <p:spPr>
          <a:xfrm flipV="1">
            <a:off x="1" y="692696"/>
            <a:ext cx="9144000" cy="2"/>
          </a:xfrm>
          <a:prstGeom prst="line">
            <a:avLst/>
          </a:prstGeom>
          <a:ln w="25400">
            <a:solidFill>
              <a:srgbClr val="56A6AF"/>
            </a:solidFill>
            <a:miter lim="400000"/>
          </a:ln>
        </p:spPr>
        <p:txBody>
          <a:bodyPr lIns="0" tIns="0" rIns="0" bIns="0"/>
          <a:lstStyle/>
          <a:p>
            <a:pPr lvl="0" algn="l" defTabSz="457200">
              <a:defRPr sz="1200">
                <a:latin typeface="+mj-lt"/>
                <a:ea typeface="+mj-ea"/>
                <a:cs typeface="+mj-cs"/>
                <a:sym typeface="Helvetica"/>
              </a:defRPr>
            </a:pPr>
            <a:endParaRPr/>
          </a:p>
        </p:txBody>
      </p:sp>
      <p:sp>
        <p:nvSpPr>
          <p:cNvPr id="33" name="Freeform 13"/>
          <p:cNvSpPr>
            <a:spLocks noEditPoints="1"/>
          </p:cNvSpPr>
          <p:nvPr userDrawn="1"/>
        </p:nvSpPr>
        <p:spPr bwMode="auto">
          <a:xfrm>
            <a:off x="393490" y="168981"/>
            <a:ext cx="506102" cy="410562"/>
          </a:xfrm>
          <a:custGeom>
            <a:avLst/>
            <a:gdLst>
              <a:gd name="T0" fmla="*/ 12 w 148"/>
              <a:gd name="T1" fmla="*/ 66 h 120"/>
              <a:gd name="T2" fmla="*/ 52 w 148"/>
              <a:gd name="T3" fmla="*/ 66 h 120"/>
              <a:gd name="T4" fmla="*/ 66 w 148"/>
              <a:gd name="T5" fmla="*/ 66 h 120"/>
              <a:gd name="T6" fmla="*/ 52 w 148"/>
              <a:gd name="T7" fmla="*/ 70 h 120"/>
              <a:gd name="T8" fmla="*/ 12 w 148"/>
              <a:gd name="T9" fmla="*/ 87 h 120"/>
              <a:gd name="T10" fmla="*/ 66 w 148"/>
              <a:gd name="T11" fmla="*/ 87 h 120"/>
              <a:gd name="T12" fmla="*/ 52 w 148"/>
              <a:gd name="T13" fmla="*/ 70 h 120"/>
              <a:gd name="T14" fmla="*/ 12 w 148"/>
              <a:gd name="T15" fmla="*/ 41 h 120"/>
              <a:gd name="T16" fmla="*/ 52 w 148"/>
              <a:gd name="T17" fmla="*/ 41 h 120"/>
              <a:gd name="T18" fmla="*/ 66 w 148"/>
              <a:gd name="T19" fmla="*/ 41 h 120"/>
              <a:gd name="T20" fmla="*/ 52 w 148"/>
              <a:gd name="T21" fmla="*/ 46 h 120"/>
              <a:gd name="T22" fmla="*/ 12 w 148"/>
              <a:gd name="T23" fmla="*/ 62 h 120"/>
              <a:gd name="T24" fmla="*/ 66 w 148"/>
              <a:gd name="T25" fmla="*/ 62 h 120"/>
              <a:gd name="T26" fmla="*/ 52 w 148"/>
              <a:gd name="T27" fmla="*/ 46 h 120"/>
              <a:gd name="T28" fmla="*/ 12 w 148"/>
              <a:gd name="T29" fmla="*/ 29 h 120"/>
              <a:gd name="T30" fmla="*/ 52 w 148"/>
              <a:gd name="T31" fmla="*/ 29 h 120"/>
              <a:gd name="T32" fmla="*/ 66 w 148"/>
              <a:gd name="T33" fmla="*/ 29 h 120"/>
              <a:gd name="T34" fmla="*/ 82 w 148"/>
              <a:gd name="T35" fmla="*/ 29 h 120"/>
              <a:gd name="T36" fmla="*/ 95 w 148"/>
              <a:gd name="T37" fmla="*/ 29 h 120"/>
              <a:gd name="T38" fmla="*/ 135 w 148"/>
              <a:gd name="T39" fmla="*/ 29 h 120"/>
              <a:gd name="T40" fmla="*/ 82 w 148"/>
              <a:gd name="T41" fmla="*/ 29 h 120"/>
              <a:gd name="T42" fmla="*/ 82 w 148"/>
              <a:gd name="T43" fmla="*/ 50 h 120"/>
              <a:gd name="T44" fmla="*/ 135 w 148"/>
              <a:gd name="T45" fmla="*/ 50 h 120"/>
              <a:gd name="T46" fmla="*/ 95 w 148"/>
              <a:gd name="T47" fmla="*/ 33 h 120"/>
              <a:gd name="T48" fmla="*/ 82 w 148"/>
              <a:gd name="T49" fmla="*/ 54 h 120"/>
              <a:gd name="T50" fmla="*/ 95 w 148"/>
              <a:gd name="T51" fmla="*/ 54 h 120"/>
              <a:gd name="T52" fmla="*/ 135 w 148"/>
              <a:gd name="T53" fmla="*/ 54 h 120"/>
              <a:gd name="T54" fmla="*/ 82 w 148"/>
              <a:gd name="T55" fmla="*/ 54 h 120"/>
              <a:gd name="T56" fmla="*/ 82 w 148"/>
              <a:gd name="T57" fmla="*/ 87 h 120"/>
              <a:gd name="T58" fmla="*/ 135 w 148"/>
              <a:gd name="T59" fmla="*/ 87 h 120"/>
              <a:gd name="T60" fmla="*/ 95 w 148"/>
              <a:gd name="T61" fmla="*/ 70 h 120"/>
              <a:gd name="T62" fmla="*/ 82 w 148"/>
              <a:gd name="T63" fmla="*/ 66 h 120"/>
              <a:gd name="T64" fmla="*/ 95 w 148"/>
              <a:gd name="T65" fmla="*/ 66 h 120"/>
              <a:gd name="T66" fmla="*/ 135 w 148"/>
              <a:gd name="T67" fmla="*/ 66 h 120"/>
              <a:gd name="T68" fmla="*/ 82 w 148"/>
              <a:gd name="T69" fmla="*/ 66 h 120"/>
              <a:gd name="T70" fmla="*/ 74 w 148"/>
              <a:gd name="T71" fmla="*/ 17 h 120"/>
              <a:gd name="T72" fmla="*/ 0 w 148"/>
              <a:gd name="T73" fmla="*/ 13 h 120"/>
              <a:gd name="T74" fmla="*/ 54 w 148"/>
              <a:gd name="T75" fmla="*/ 111 h 120"/>
              <a:gd name="T76" fmla="*/ 64 w 148"/>
              <a:gd name="T77" fmla="*/ 115 h 120"/>
              <a:gd name="T78" fmla="*/ 84 w 148"/>
              <a:gd name="T79" fmla="*/ 115 h 120"/>
              <a:gd name="T80" fmla="*/ 93 w 148"/>
              <a:gd name="T81" fmla="*/ 111 h 120"/>
              <a:gd name="T82" fmla="*/ 148 w 148"/>
              <a:gd name="T83" fmla="*/ 13 h 120"/>
              <a:gd name="T84" fmla="*/ 70 w 148"/>
              <a:gd name="T85" fmla="*/ 111 h 120"/>
              <a:gd name="T86" fmla="*/ 8 w 148"/>
              <a:gd name="T87" fmla="*/ 107 h 120"/>
              <a:gd name="T88" fmla="*/ 53 w 148"/>
              <a:gd name="T89" fmla="*/ 7 h 120"/>
              <a:gd name="T90" fmla="*/ 70 w 148"/>
              <a:gd name="T91" fmla="*/ 111 h 120"/>
              <a:gd name="T92" fmla="*/ 98 w 148"/>
              <a:gd name="T93" fmla="*/ 96 h 120"/>
              <a:gd name="T94" fmla="*/ 78 w 148"/>
              <a:gd name="T95" fmla="*/ 23 h 120"/>
              <a:gd name="T96" fmla="*/ 140 w 148"/>
              <a:gd name="T97"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20">
                <a:moveTo>
                  <a:pt x="52" y="58"/>
                </a:moveTo>
                <a:cubicBezTo>
                  <a:pt x="36" y="58"/>
                  <a:pt x="12" y="66"/>
                  <a:pt x="12" y="66"/>
                </a:cubicBezTo>
                <a:cubicBezTo>
                  <a:pt x="12" y="74"/>
                  <a:pt x="12" y="74"/>
                  <a:pt x="12" y="74"/>
                </a:cubicBezTo>
                <a:cubicBezTo>
                  <a:pt x="12" y="74"/>
                  <a:pt x="36" y="66"/>
                  <a:pt x="52" y="66"/>
                </a:cubicBezTo>
                <a:cubicBezTo>
                  <a:pt x="60" y="66"/>
                  <a:pt x="66" y="74"/>
                  <a:pt x="66" y="74"/>
                </a:cubicBezTo>
                <a:cubicBezTo>
                  <a:pt x="66" y="66"/>
                  <a:pt x="66" y="66"/>
                  <a:pt x="66" y="66"/>
                </a:cubicBezTo>
                <a:cubicBezTo>
                  <a:pt x="66" y="66"/>
                  <a:pt x="60" y="58"/>
                  <a:pt x="52" y="58"/>
                </a:cubicBezTo>
                <a:close/>
                <a:moveTo>
                  <a:pt x="52" y="70"/>
                </a:moveTo>
                <a:cubicBezTo>
                  <a:pt x="36" y="70"/>
                  <a:pt x="12" y="78"/>
                  <a:pt x="12" y="78"/>
                </a:cubicBezTo>
                <a:cubicBezTo>
                  <a:pt x="12" y="87"/>
                  <a:pt x="12" y="87"/>
                  <a:pt x="12" y="87"/>
                </a:cubicBezTo>
                <a:cubicBezTo>
                  <a:pt x="12" y="87"/>
                  <a:pt x="36" y="78"/>
                  <a:pt x="52" y="78"/>
                </a:cubicBezTo>
                <a:cubicBezTo>
                  <a:pt x="60" y="78"/>
                  <a:pt x="66" y="87"/>
                  <a:pt x="66" y="87"/>
                </a:cubicBezTo>
                <a:cubicBezTo>
                  <a:pt x="66" y="78"/>
                  <a:pt x="66" y="78"/>
                  <a:pt x="66" y="78"/>
                </a:cubicBezTo>
                <a:cubicBezTo>
                  <a:pt x="66" y="78"/>
                  <a:pt x="60" y="70"/>
                  <a:pt x="52" y="70"/>
                </a:cubicBezTo>
                <a:close/>
                <a:moveTo>
                  <a:pt x="52" y="33"/>
                </a:moveTo>
                <a:cubicBezTo>
                  <a:pt x="36" y="33"/>
                  <a:pt x="12" y="41"/>
                  <a:pt x="12" y="41"/>
                </a:cubicBezTo>
                <a:cubicBezTo>
                  <a:pt x="12" y="50"/>
                  <a:pt x="12" y="50"/>
                  <a:pt x="12" y="50"/>
                </a:cubicBezTo>
                <a:cubicBezTo>
                  <a:pt x="12" y="50"/>
                  <a:pt x="36" y="41"/>
                  <a:pt x="52" y="41"/>
                </a:cubicBezTo>
                <a:cubicBezTo>
                  <a:pt x="60" y="41"/>
                  <a:pt x="66" y="50"/>
                  <a:pt x="66" y="50"/>
                </a:cubicBezTo>
                <a:cubicBezTo>
                  <a:pt x="66" y="41"/>
                  <a:pt x="66" y="41"/>
                  <a:pt x="66" y="41"/>
                </a:cubicBezTo>
                <a:cubicBezTo>
                  <a:pt x="66" y="41"/>
                  <a:pt x="60" y="33"/>
                  <a:pt x="52" y="33"/>
                </a:cubicBezTo>
                <a:close/>
                <a:moveTo>
                  <a:pt x="52" y="46"/>
                </a:moveTo>
                <a:cubicBezTo>
                  <a:pt x="36" y="46"/>
                  <a:pt x="12" y="54"/>
                  <a:pt x="12" y="54"/>
                </a:cubicBezTo>
                <a:cubicBezTo>
                  <a:pt x="12" y="62"/>
                  <a:pt x="12" y="62"/>
                  <a:pt x="12" y="62"/>
                </a:cubicBezTo>
                <a:cubicBezTo>
                  <a:pt x="12" y="62"/>
                  <a:pt x="36" y="54"/>
                  <a:pt x="52" y="54"/>
                </a:cubicBezTo>
                <a:cubicBezTo>
                  <a:pt x="60" y="54"/>
                  <a:pt x="66" y="62"/>
                  <a:pt x="66" y="62"/>
                </a:cubicBezTo>
                <a:cubicBezTo>
                  <a:pt x="66" y="54"/>
                  <a:pt x="66" y="54"/>
                  <a:pt x="66" y="54"/>
                </a:cubicBezTo>
                <a:cubicBezTo>
                  <a:pt x="66" y="54"/>
                  <a:pt x="60" y="46"/>
                  <a:pt x="52" y="46"/>
                </a:cubicBezTo>
                <a:close/>
                <a:moveTo>
                  <a:pt x="52" y="21"/>
                </a:moveTo>
                <a:cubicBezTo>
                  <a:pt x="36" y="21"/>
                  <a:pt x="12" y="29"/>
                  <a:pt x="12" y="29"/>
                </a:cubicBezTo>
                <a:cubicBezTo>
                  <a:pt x="12" y="37"/>
                  <a:pt x="12" y="37"/>
                  <a:pt x="12" y="37"/>
                </a:cubicBezTo>
                <a:cubicBezTo>
                  <a:pt x="12" y="37"/>
                  <a:pt x="36" y="29"/>
                  <a:pt x="52" y="29"/>
                </a:cubicBezTo>
                <a:cubicBezTo>
                  <a:pt x="60" y="29"/>
                  <a:pt x="66" y="37"/>
                  <a:pt x="66" y="37"/>
                </a:cubicBezTo>
                <a:cubicBezTo>
                  <a:pt x="66" y="29"/>
                  <a:pt x="66" y="29"/>
                  <a:pt x="66" y="29"/>
                </a:cubicBezTo>
                <a:cubicBezTo>
                  <a:pt x="66" y="29"/>
                  <a:pt x="60" y="21"/>
                  <a:pt x="52" y="21"/>
                </a:cubicBezTo>
                <a:close/>
                <a:moveTo>
                  <a:pt x="82" y="29"/>
                </a:moveTo>
                <a:cubicBezTo>
                  <a:pt x="82" y="37"/>
                  <a:pt x="82" y="37"/>
                  <a:pt x="82" y="37"/>
                </a:cubicBezTo>
                <a:cubicBezTo>
                  <a:pt x="82" y="37"/>
                  <a:pt x="88" y="29"/>
                  <a:pt x="95" y="29"/>
                </a:cubicBezTo>
                <a:cubicBezTo>
                  <a:pt x="111" y="29"/>
                  <a:pt x="135" y="37"/>
                  <a:pt x="135" y="37"/>
                </a:cubicBezTo>
                <a:cubicBezTo>
                  <a:pt x="135" y="29"/>
                  <a:pt x="135" y="29"/>
                  <a:pt x="135" y="29"/>
                </a:cubicBezTo>
                <a:cubicBezTo>
                  <a:pt x="135" y="29"/>
                  <a:pt x="111" y="21"/>
                  <a:pt x="95" y="21"/>
                </a:cubicBezTo>
                <a:cubicBezTo>
                  <a:pt x="88" y="21"/>
                  <a:pt x="82" y="29"/>
                  <a:pt x="82" y="29"/>
                </a:cubicBezTo>
                <a:close/>
                <a:moveTo>
                  <a:pt x="82" y="41"/>
                </a:moveTo>
                <a:cubicBezTo>
                  <a:pt x="82" y="50"/>
                  <a:pt x="82" y="50"/>
                  <a:pt x="82" y="50"/>
                </a:cubicBezTo>
                <a:cubicBezTo>
                  <a:pt x="82" y="50"/>
                  <a:pt x="88" y="41"/>
                  <a:pt x="95" y="41"/>
                </a:cubicBezTo>
                <a:cubicBezTo>
                  <a:pt x="111" y="41"/>
                  <a:pt x="135" y="50"/>
                  <a:pt x="135" y="50"/>
                </a:cubicBezTo>
                <a:cubicBezTo>
                  <a:pt x="135" y="41"/>
                  <a:pt x="135" y="41"/>
                  <a:pt x="135" y="41"/>
                </a:cubicBezTo>
                <a:cubicBezTo>
                  <a:pt x="135" y="41"/>
                  <a:pt x="111" y="33"/>
                  <a:pt x="95" y="33"/>
                </a:cubicBezTo>
                <a:cubicBezTo>
                  <a:pt x="88" y="33"/>
                  <a:pt x="82" y="41"/>
                  <a:pt x="82" y="41"/>
                </a:cubicBezTo>
                <a:close/>
                <a:moveTo>
                  <a:pt x="82" y="54"/>
                </a:moveTo>
                <a:cubicBezTo>
                  <a:pt x="82" y="62"/>
                  <a:pt x="82" y="62"/>
                  <a:pt x="82" y="62"/>
                </a:cubicBezTo>
                <a:cubicBezTo>
                  <a:pt x="82" y="62"/>
                  <a:pt x="88" y="54"/>
                  <a:pt x="95" y="54"/>
                </a:cubicBezTo>
                <a:cubicBezTo>
                  <a:pt x="111" y="54"/>
                  <a:pt x="135" y="62"/>
                  <a:pt x="135" y="62"/>
                </a:cubicBezTo>
                <a:cubicBezTo>
                  <a:pt x="135" y="54"/>
                  <a:pt x="135" y="54"/>
                  <a:pt x="135" y="54"/>
                </a:cubicBezTo>
                <a:cubicBezTo>
                  <a:pt x="135" y="54"/>
                  <a:pt x="111" y="46"/>
                  <a:pt x="95" y="46"/>
                </a:cubicBezTo>
                <a:cubicBezTo>
                  <a:pt x="88" y="46"/>
                  <a:pt x="82" y="54"/>
                  <a:pt x="82" y="54"/>
                </a:cubicBezTo>
                <a:close/>
                <a:moveTo>
                  <a:pt x="82" y="78"/>
                </a:moveTo>
                <a:cubicBezTo>
                  <a:pt x="82" y="87"/>
                  <a:pt x="82" y="87"/>
                  <a:pt x="82" y="87"/>
                </a:cubicBezTo>
                <a:cubicBezTo>
                  <a:pt x="82" y="87"/>
                  <a:pt x="88" y="78"/>
                  <a:pt x="95" y="78"/>
                </a:cubicBezTo>
                <a:cubicBezTo>
                  <a:pt x="111" y="78"/>
                  <a:pt x="135" y="87"/>
                  <a:pt x="135" y="87"/>
                </a:cubicBezTo>
                <a:cubicBezTo>
                  <a:pt x="135" y="78"/>
                  <a:pt x="135" y="78"/>
                  <a:pt x="135" y="78"/>
                </a:cubicBezTo>
                <a:cubicBezTo>
                  <a:pt x="135" y="78"/>
                  <a:pt x="111" y="70"/>
                  <a:pt x="95" y="70"/>
                </a:cubicBezTo>
                <a:cubicBezTo>
                  <a:pt x="88" y="70"/>
                  <a:pt x="82" y="78"/>
                  <a:pt x="82" y="78"/>
                </a:cubicBezTo>
                <a:close/>
                <a:moveTo>
                  <a:pt x="82" y="66"/>
                </a:moveTo>
                <a:cubicBezTo>
                  <a:pt x="82" y="74"/>
                  <a:pt x="82" y="74"/>
                  <a:pt x="82" y="74"/>
                </a:cubicBezTo>
                <a:cubicBezTo>
                  <a:pt x="82" y="74"/>
                  <a:pt x="88" y="66"/>
                  <a:pt x="95" y="66"/>
                </a:cubicBezTo>
                <a:cubicBezTo>
                  <a:pt x="111" y="66"/>
                  <a:pt x="135" y="74"/>
                  <a:pt x="135" y="74"/>
                </a:cubicBezTo>
                <a:cubicBezTo>
                  <a:pt x="135" y="66"/>
                  <a:pt x="135" y="66"/>
                  <a:pt x="135" y="66"/>
                </a:cubicBezTo>
                <a:cubicBezTo>
                  <a:pt x="135" y="66"/>
                  <a:pt x="111" y="58"/>
                  <a:pt x="95" y="58"/>
                </a:cubicBezTo>
                <a:cubicBezTo>
                  <a:pt x="88" y="58"/>
                  <a:pt x="82" y="66"/>
                  <a:pt x="82" y="66"/>
                </a:cubicBezTo>
                <a:close/>
                <a:moveTo>
                  <a:pt x="93" y="0"/>
                </a:moveTo>
                <a:cubicBezTo>
                  <a:pt x="78" y="0"/>
                  <a:pt x="74" y="17"/>
                  <a:pt x="74" y="17"/>
                </a:cubicBezTo>
                <a:cubicBezTo>
                  <a:pt x="74" y="17"/>
                  <a:pt x="70" y="0"/>
                  <a:pt x="54" y="0"/>
                </a:cubicBezTo>
                <a:cubicBezTo>
                  <a:pt x="20" y="0"/>
                  <a:pt x="0" y="13"/>
                  <a:pt x="0" y="13"/>
                </a:cubicBezTo>
                <a:cubicBezTo>
                  <a:pt x="0" y="115"/>
                  <a:pt x="0" y="115"/>
                  <a:pt x="0" y="115"/>
                </a:cubicBezTo>
                <a:cubicBezTo>
                  <a:pt x="0" y="115"/>
                  <a:pt x="32" y="111"/>
                  <a:pt x="54" y="111"/>
                </a:cubicBezTo>
                <a:cubicBezTo>
                  <a:pt x="58" y="111"/>
                  <a:pt x="62" y="112"/>
                  <a:pt x="65" y="113"/>
                </a:cubicBezTo>
                <a:cubicBezTo>
                  <a:pt x="64" y="114"/>
                  <a:pt x="64" y="114"/>
                  <a:pt x="64" y="115"/>
                </a:cubicBezTo>
                <a:cubicBezTo>
                  <a:pt x="64" y="118"/>
                  <a:pt x="68" y="120"/>
                  <a:pt x="74" y="120"/>
                </a:cubicBezTo>
                <a:cubicBezTo>
                  <a:pt x="79" y="120"/>
                  <a:pt x="84" y="118"/>
                  <a:pt x="84" y="115"/>
                </a:cubicBezTo>
                <a:cubicBezTo>
                  <a:pt x="84" y="114"/>
                  <a:pt x="83" y="114"/>
                  <a:pt x="83" y="113"/>
                </a:cubicBezTo>
                <a:cubicBezTo>
                  <a:pt x="86" y="112"/>
                  <a:pt x="89" y="111"/>
                  <a:pt x="93" y="111"/>
                </a:cubicBezTo>
                <a:cubicBezTo>
                  <a:pt x="115" y="111"/>
                  <a:pt x="148" y="115"/>
                  <a:pt x="148" y="115"/>
                </a:cubicBezTo>
                <a:cubicBezTo>
                  <a:pt x="148" y="13"/>
                  <a:pt x="148" y="13"/>
                  <a:pt x="148" y="13"/>
                </a:cubicBezTo>
                <a:cubicBezTo>
                  <a:pt x="148" y="13"/>
                  <a:pt x="127" y="0"/>
                  <a:pt x="93" y="0"/>
                </a:cubicBezTo>
                <a:close/>
                <a:moveTo>
                  <a:pt x="70" y="111"/>
                </a:moveTo>
                <a:cubicBezTo>
                  <a:pt x="70" y="111"/>
                  <a:pt x="66" y="96"/>
                  <a:pt x="49" y="96"/>
                </a:cubicBezTo>
                <a:cubicBezTo>
                  <a:pt x="33" y="96"/>
                  <a:pt x="8" y="107"/>
                  <a:pt x="8" y="107"/>
                </a:cubicBezTo>
                <a:cubicBezTo>
                  <a:pt x="8" y="19"/>
                  <a:pt x="8" y="19"/>
                  <a:pt x="8" y="19"/>
                </a:cubicBezTo>
                <a:cubicBezTo>
                  <a:pt x="8" y="19"/>
                  <a:pt x="20" y="7"/>
                  <a:pt x="53" y="7"/>
                </a:cubicBezTo>
                <a:cubicBezTo>
                  <a:pt x="66" y="7"/>
                  <a:pt x="70" y="23"/>
                  <a:pt x="70" y="23"/>
                </a:cubicBezTo>
                <a:lnTo>
                  <a:pt x="70" y="111"/>
                </a:lnTo>
                <a:close/>
                <a:moveTo>
                  <a:pt x="140" y="107"/>
                </a:moveTo>
                <a:cubicBezTo>
                  <a:pt x="140" y="107"/>
                  <a:pt x="115" y="96"/>
                  <a:pt x="98" y="96"/>
                </a:cubicBezTo>
                <a:cubicBezTo>
                  <a:pt x="82" y="96"/>
                  <a:pt x="78" y="111"/>
                  <a:pt x="78" y="111"/>
                </a:cubicBezTo>
                <a:cubicBezTo>
                  <a:pt x="78" y="23"/>
                  <a:pt x="78" y="23"/>
                  <a:pt x="78" y="23"/>
                </a:cubicBezTo>
                <a:cubicBezTo>
                  <a:pt x="78" y="23"/>
                  <a:pt x="82" y="7"/>
                  <a:pt x="94" y="7"/>
                </a:cubicBezTo>
                <a:cubicBezTo>
                  <a:pt x="127" y="7"/>
                  <a:pt x="140" y="19"/>
                  <a:pt x="140" y="19"/>
                </a:cubicBezTo>
                <a:lnTo>
                  <a:pt x="140" y="107"/>
                </a:lnTo>
                <a:close/>
              </a:path>
            </a:pathLst>
          </a:custGeom>
          <a:solidFill>
            <a:srgbClr val="2CBAB2"/>
          </a:solidFill>
          <a:ln>
            <a:noFill/>
          </a:ln>
        </p:spPr>
        <p:txBody>
          <a:bodyPr vert="horz" wrap="square" lIns="91440" tIns="45720" rIns="91440" bIns="45720" numCol="1" anchor="t" anchorCtr="0" compatLnSpc="1"/>
          <a:lstStyle/>
          <a:p>
            <a:endParaRPr lang="en-US"/>
          </a:p>
        </p:txBody>
      </p:sp>
      <p:pic>
        <p:nvPicPr>
          <p:cNvPr id="35" name="image5.png"/>
          <p:cNvPicPr/>
          <p:nvPr userDrawn="1"/>
        </p:nvPicPr>
        <p:blipFill>
          <a:blip r:embed="rId2"/>
          <a:stretch>
            <a:fillRect/>
          </a:stretch>
        </p:blipFill>
        <p:spPr>
          <a:xfrm>
            <a:off x="6732240" y="6425952"/>
            <a:ext cx="2423734" cy="432048"/>
          </a:xfrm>
          <a:prstGeom prst="rect">
            <a:avLst/>
          </a:prstGeom>
          <a:ln w="12700">
            <a:miter lim="400000"/>
            <a:headEnd/>
            <a:tailEnd/>
          </a:ln>
        </p:spPr>
      </p:pic>
      <p:pic>
        <p:nvPicPr>
          <p:cNvPr id="17" name="Picture 2" descr="C:\Users\Administrator\Desktop\图片1.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20091"/>
          <a:stretch>
            <a:fillRect/>
          </a:stretch>
        </p:blipFill>
        <p:spPr bwMode="auto">
          <a:xfrm>
            <a:off x="7452320" y="44624"/>
            <a:ext cx="1633844" cy="57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Shape 82"/>
          <p:cNvSpPr/>
          <p:nvPr userDrawn="1"/>
        </p:nvSpPr>
        <p:spPr>
          <a:xfrm flipV="1">
            <a:off x="1" y="692696"/>
            <a:ext cx="9144000" cy="2"/>
          </a:xfrm>
          <a:prstGeom prst="line">
            <a:avLst/>
          </a:prstGeom>
          <a:ln w="25400">
            <a:solidFill>
              <a:srgbClr val="56A6AF"/>
            </a:solidFill>
            <a:miter lim="400000"/>
          </a:ln>
        </p:spPr>
        <p:txBody>
          <a:bodyPr lIns="0" tIns="0" rIns="0" bIns="0"/>
          <a:lstStyle/>
          <a:p>
            <a:pPr lvl="0" algn="l" defTabSz="457200">
              <a:defRPr sz="1200">
                <a:latin typeface="+mj-lt"/>
                <a:ea typeface="+mj-ea"/>
                <a:cs typeface="+mj-cs"/>
                <a:sym typeface="Helvetica"/>
              </a:defRPr>
            </a:pPr>
            <a:endParaRPr/>
          </a:p>
        </p:txBody>
      </p:sp>
      <p:sp>
        <p:nvSpPr>
          <p:cNvPr id="8" name="Freeform 12"/>
          <p:cNvSpPr/>
          <p:nvPr userDrawn="1"/>
        </p:nvSpPr>
        <p:spPr bwMode="auto">
          <a:xfrm>
            <a:off x="324064" y="181723"/>
            <a:ext cx="503520" cy="438965"/>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rgbClr val="2CBAB2"/>
          </a:solidFill>
          <a:ln>
            <a:noFill/>
          </a:ln>
        </p:spPr>
        <p:txBody>
          <a:bodyPr vert="horz" wrap="square" lIns="91440" tIns="45720" rIns="91440" bIns="45720" numCol="1" anchor="t" anchorCtr="0" compatLnSpc="1"/>
          <a:lstStyle/>
          <a:p>
            <a:endParaRPr lang="en-US"/>
          </a:p>
        </p:txBody>
      </p:sp>
      <p:grpSp>
        <p:nvGrpSpPr>
          <p:cNvPr id="27" name="组合 26"/>
          <p:cNvGrpSpPr/>
          <p:nvPr userDrawn="1"/>
        </p:nvGrpSpPr>
        <p:grpSpPr>
          <a:xfrm>
            <a:off x="179512" y="980728"/>
            <a:ext cx="778032" cy="686304"/>
            <a:chOff x="8256588" y="2308225"/>
            <a:chExt cx="962025" cy="750888"/>
          </a:xfrm>
        </p:grpSpPr>
        <p:sp>
          <p:nvSpPr>
            <p:cNvPr id="28" name="Freeform 103"/>
            <p:cNvSpPr/>
            <p:nvPr/>
          </p:nvSpPr>
          <p:spPr bwMode="auto">
            <a:xfrm>
              <a:off x="9053513" y="2428875"/>
              <a:ext cx="165100" cy="88900"/>
            </a:xfrm>
            <a:custGeom>
              <a:avLst/>
              <a:gdLst>
                <a:gd name="T0" fmla="*/ 104 w 104"/>
                <a:gd name="T1" fmla="*/ 56 h 56"/>
                <a:gd name="T2" fmla="*/ 0 w 104"/>
                <a:gd name="T3" fmla="*/ 56 h 56"/>
                <a:gd name="T4" fmla="*/ 47 w 104"/>
                <a:gd name="T5" fmla="*/ 0 h 56"/>
                <a:gd name="T6" fmla="*/ 104 w 104"/>
                <a:gd name="T7" fmla="*/ 56 h 56"/>
              </a:gdLst>
              <a:ahLst/>
              <a:cxnLst>
                <a:cxn ang="0">
                  <a:pos x="T0" y="T1"/>
                </a:cxn>
                <a:cxn ang="0">
                  <a:pos x="T2" y="T3"/>
                </a:cxn>
                <a:cxn ang="0">
                  <a:pos x="T4" y="T5"/>
                </a:cxn>
                <a:cxn ang="0">
                  <a:pos x="T6" y="T7"/>
                </a:cxn>
              </a:cxnLst>
              <a:rect l="0" t="0" r="r" b="b"/>
              <a:pathLst>
                <a:path w="104" h="56">
                  <a:moveTo>
                    <a:pt x="104" y="56"/>
                  </a:moveTo>
                  <a:lnTo>
                    <a:pt x="0" y="56"/>
                  </a:lnTo>
                  <a:lnTo>
                    <a:pt x="47" y="0"/>
                  </a:lnTo>
                  <a:lnTo>
                    <a:pt x="104" y="56"/>
                  </a:lnTo>
                  <a:close/>
                </a:path>
              </a:pathLst>
            </a:custGeom>
            <a:solidFill>
              <a:srgbClr val="86CA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4"/>
            <p:cNvSpPr/>
            <p:nvPr/>
          </p:nvSpPr>
          <p:spPr bwMode="auto">
            <a:xfrm>
              <a:off x="8256588" y="2413000"/>
              <a:ext cx="511175" cy="255588"/>
            </a:xfrm>
            <a:custGeom>
              <a:avLst/>
              <a:gdLst>
                <a:gd name="T0" fmla="*/ 199 w 322"/>
                <a:gd name="T1" fmla="*/ 161 h 161"/>
                <a:gd name="T2" fmla="*/ 0 w 322"/>
                <a:gd name="T3" fmla="*/ 0 h 161"/>
                <a:gd name="T4" fmla="*/ 322 w 322"/>
                <a:gd name="T5" fmla="*/ 0 h 161"/>
                <a:gd name="T6" fmla="*/ 199 w 322"/>
                <a:gd name="T7" fmla="*/ 161 h 161"/>
              </a:gdLst>
              <a:ahLst/>
              <a:cxnLst>
                <a:cxn ang="0">
                  <a:pos x="T0" y="T1"/>
                </a:cxn>
                <a:cxn ang="0">
                  <a:pos x="T2" y="T3"/>
                </a:cxn>
                <a:cxn ang="0">
                  <a:pos x="T4" y="T5"/>
                </a:cxn>
                <a:cxn ang="0">
                  <a:pos x="T6" y="T7"/>
                </a:cxn>
              </a:cxnLst>
              <a:rect l="0" t="0" r="r" b="b"/>
              <a:pathLst>
                <a:path w="322" h="161">
                  <a:moveTo>
                    <a:pt x="199" y="161"/>
                  </a:moveTo>
                  <a:lnTo>
                    <a:pt x="0" y="0"/>
                  </a:lnTo>
                  <a:lnTo>
                    <a:pt x="322" y="0"/>
                  </a:lnTo>
                  <a:lnTo>
                    <a:pt x="199" y="161"/>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5"/>
            <p:cNvSpPr/>
            <p:nvPr/>
          </p:nvSpPr>
          <p:spPr bwMode="auto">
            <a:xfrm>
              <a:off x="8858251" y="2428875"/>
              <a:ext cx="269875" cy="239713"/>
            </a:xfrm>
            <a:custGeom>
              <a:avLst/>
              <a:gdLst>
                <a:gd name="T0" fmla="*/ 66 w 170"/>
                <a:gd name="T1" fmla="*/ 151 h 151"/>
                <a:gd name="T2" fmla="*/ 0 w 170"/>
                <a:gd name="T3" fmla="*/ 66 h 151"/>
                <a:gd name="T4" fmla="*/ 170 w 170"/>
                <a:gd name="T5" fmla="*/ 0 h 151"/>
                <a:gd name="T6" fmla="*/ 66 w 170"/>
                <a:gd name="T7" fmla="*/ 151 h 151"/>
              </a:gdLst>
              <a:ahLst/>
              <a:cxnLst>
                <a:cxn ang="0">
                  <a:pos x="T0" y="T1"/>
                </a:cxn>
                <a:cxn ang="0">
                  <a:pos x="T2" y="T3"/>
                </a:cxn>
                <a:cxn ang="0">
                  <a:pos x="T4" y="T5"/>
                </a:cxn>
                <a:cxn ang="0">
                  <a:pos x="T6" y="T7"/>
                </a:cxn>
              </a:cxnLst>
              <a:rect l="0" t="0" r="r" b="b"/>
              <a:pathLst>
                <a:path w="170" h="151">
                  <a:moveTo>
                    <a:pt x="66" y="151"/>
                  </a:moveTo>
                  <a:lnTo>
                    <a:pt x="0" y="66"/>
                  </a:lnTo>
                  <a:lnTo>
                    <a:pt x="170" y="0"/>
                  </a:lnTo>
                  <a:lnTo>
                    <a:pt x="66" y="151"/>
                  </a:lnTo>
                  <a:close/>
                </a:path>
              </a:pathLst>
            </a:custGeom>
            <a:solidFill>
              <a:srgbClr val="218B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6"/>
            <p:cNvSpPr/>
            <p:nvPr/>
          </p:nvSpPr>
          <p:spPr bwMode="auto">
            <a:xfrm>
              <a:off x="8331201" y="2308225"/>
              <a:ext cx="436563" cy="360363"/>
            </a:xfrm>
            <a:custGeom>
              <a:avLst/>
              <a:gdLst>
                <a:gd name="T0" fmla="*/ 152 w 275"/>
                <a:gd name="T1" fmla="*/ 227 h 227"/>
                <a:gd name="T2" fmla="*/ 0 w 275"/>
                <a:gd name="T3" fmla="*/ 0 h 227"/>
                <a:gd name="T4" fmla="*/ 275 w 275"/>
                <a:gd name="T5" fmla="*/ 66 h 227"/>
                <a:gd name="T6" fmla="*/ 152 w 275"/>
                <a:gd name="T7" fmla="*/ 227 h 227"/>
              </a:gdLst>
              <a:ahLst/>
              <a:cxnLst>
                <a:cxn ang="0">
                  <a:pos x="T0" y="T1"/>
                </a:cxn>
                <a:cxn ang="0">
                  <a:pos x="T2" y="T3"/>
                </a:cxn>
                <a:cxn ang="0">
                  <a:pos x="T4" y="T5"/>
                </a:cxn>
                <a:cxn ang="0">
                  <a:pos x="T6" y="T7"/>
                </a:cxn>
              </a:cxnLst>
              <a:rect l="0" t="0" r="r" b="b"/>
              <a:pathLst>
                <a:path w="275" h="227">
                  <a:moveTo>
                    <a:pt x="152" y="227"/>
                  </a:moveTo>
                  <a:lnTo>
                    <a:pt x="0" y="0"/>
                  </a:lnTo>
                  <a:lnTo>
                    <a:pt x="275" y="66"/>
                  </a:lnTo>
                  <a:lnTo>
                    <a:pt x="152" y="227"/>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07"/>
            <p:cNvSpPr/>
            <p:nvPr/>
          </p:nvSpPr>
          <p:spPr bwMode="auto">
            <a:xfrm>
              <a:off x="8572501" y="2413000"/>
              <a:ext cx="390525" cy="255588"/>
            </a:xfrm>
            <a:custGeom>
              <a:avLst/>
              <a:gdLst>
                <a:gd name="T0" fmla="*/ 0 w 246"/>
                <a:gd name="T1" fmla="*/ 161 h 161"/>
                <a:gd name="T2" fmla="*/ 123 w 246"/>
                <a:gd name="T3" fmla="*/ 0 h 161"/>
                <a:gd name="T4" fmla="*/ 246 w 246"/>
                <a:gd name="T5" fmla="*/ 161 h 161"/>
                <a:gd name="T6" fmla="*/ 0 w 246"/>
                <a:gd name="T7" fmla="*/ 161 h 161"/>
              </a:gdLst>
              <a:ahLst/>
              <a:cxnLst>
                <a:cxn ang="0">
                  <a:pos x="T0" y="T1"/>
                </a:cxn>
                <a:cxn ang="0">
                  <a:pos x="T2" y="T3"/>
                </a:cxn>
                <a:cxn ang="0">
                  <a:pos x="T4" y="T5"/>
                </a:cxn>
                <a:cxn ang="0">
                  <a:pos x="T6" y="T7"/>
                </a:cxn>
              </a:cxnLst>
              <a:rect l="0" t="0" r="r" b="b"/>
              <a:pathLst>
                <a:path w="246" h="161">
                  <a:moveTo>
                    <a:pt x="0" y="161"/>
                  </a:moveTo>
                  <a:lnTo>
                    <a:pt x="123" y="0"/>
                  </a:lnTo>
                  <a:lnTo>
                    <a:pt x="246" y="161"/>
                  </a:lnTo>
                  <a:lnTo>
                    <a:pt x="0" y="161"/>
                  </a:lnTo>
                  <a:close/>
                </a:path>
              </a:pathLst>
            </a:custGeom>
            <a:solidFill>
              <a:srgbClr val="86CA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08"/>
            <p:cNvSpPr/>
            <p:nvPr/>
          </p:nvSpPr>
          <p:spPr bwMode="auto">
            <a:xfrm>
              <a:off x="8572501" y="2668588"/>
              <a:ext cx="390525" cy="165100"/>
            </a:xfrm>
            <a:custGeom>
              <a:avLst/>
              <a:gdLst>
                <a:gd name="T0" fmla="*/ 66 w 246"/>
                <a:gd name="T1" fmla="*/ 104 h 104"/>
                <a:gd name="T2" fmla="*/ 0 w 246"/>
                <a:gd name="T3" fmla="*/ 0 h 104"/>
                <a:gd name="T4" fmla="*/ 246 w 246"/>
                <a:gd name="T5" fmla="*/ 0 h 104"/>
                <a:gd name="T6" fmla="*/ 66 w 246"/>
                <a:gd name="T7" fmla="*/ 104 h 104"/>
              </a:gdLst>
              <a:ahLst/>
              <a:cxnLst>
                <a:cxn ang="0">
                  <a:pos x="T0" y="T1"/>
                </a:cxn>
                <a:cxn ang="0">
                  <a:pos x="T2" y="T3"/>
                </a:cxn>
                <a:cxn ang="0">
                  <a:pos x="T4" y="T5"/>
                </a:cxn>
                <a:cxn ang="0">
                  <a:pos x="T6" y="T7"/>
                </a:cxn>
              </a:cxnLst>
              <a:rect l="0" t="0" r="r" b="b"/>
              <a:pathLst>
                <a:path w="246" h="104">
                  <a:moveTo>
                    <a:pt x="66" y="104"/>
                  </a:moveTo>
                  <a:lnTo>
                    <a:pt x="0" y="0"/>
                  </a:lnTo>
                  <a:lnTo>
                    <a:pt x="246" y="0"/>
                  </a:lnTo>
                  <a:lnTo>
                    <a:pt x="66" y="104"/>
                  </a:lnTo>
                  <a:close/>
                </a:path>
              </a:pathLst>
            </a:custGeom>
            <a:solidFill>
              <a:srgbClr val="27A2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9"/>
            <p:cNvSpPr/>
            <p:nvPr/>
          </p:nvSpPr>
          <p:spPr bwMode="auto">
            <a:xfrm>
              <a:off x="8482013" y="2668588"/>
              <a:ext cx="195263" cy="390525"/>
            </a:xfrm>
            <a:custGeom>
              <a:avLst/>
              <a:gdLst>
                <a:gd name="T0" fmla="*/ 0 w 123"/>
                <a:gd name="T1" fmla="*/ 246 h 246"/>
                <a:gd name="T2" fmla="*/ 57 w 123"/>
                <a:gd name="T3" fmla="*/ 0 h 246"/>
                <a:gd name="T4" fmla="*/ 123 w 123"/>
                <a:gd name="T5" fmla="*/ 104 h 246"/>
                <a:gd name="T6" fmla="*/ 0 w 123"/>
                <a:gd name="T7" fmla="*/ 246 h 246"/>
              </a:gdLst>
              <a:ahLst/>
              <a:cxnLst>
                <a:cxn ang="0">
                  <a:pos x="T0" y="T1"/>
                </a:cxn>
                <a:cxn ang="0">
                  <a:pos x="T2" y="T3"/>
                </a:cxn>
                <a:cxn ang="0">
                  <a:pos x="T4" y="T5"/>
                </a:cxn>
                <a:cxn ang="0">
                  <a:pos x="T6" y="T7"/>
                </a:cxn>
              </a:cxnLst>
              <a:rect l="0" t="0" r="r" b="b"/>
              <a:pathLst>
                <a:path w="123" h="246">
                  <a:moveTo>
                    <a:pt x="0" y="246"/>
                  </a:moveTo>
                  <a:lnTo>
                    <a:pt x="57" y="0"/>
                  </a:lnTo>
                  <a:lnTo>
                    <a:pt x="123" y="104"/>
                  </a:lnTo>
                  <a:lnTo>
                    <a:pt x="0" y="246"/>
                  </a:lnTo>
                  <a:close/>
                </a:path>
              </a:pathLst>
            </a:custGeom>
            <a:solidFill>
              <a:srgbClr val="86CA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任意多边形 34"/>
          <p:cNvSpPr/>
          <p:nvPr userDrawn="1"/>
        </p:nvSpPr>
        <p:spPr>
          <a:xfrm>
            <a:off x="759229" y="1307893"/>
            <a:ext cx="3590721" cy="896971"/>
          </a:xfrm>
          <a:custGeom>
            <a:avLst/>
            <a:gdLst>
              <a:gd name="connsiteX0" fmla="*/ 0 w 7710985"/>
              <a:gd name="connsiteY0" fmla="*/ 0 h 1678674"/>
              <a:gd name="connsiteX1" fmla="*/ 7710985 w 7710985"/>
              <a:gd name="connsiteY1" fmla="*/ 0 h 1678674"/>
              <a:gd name="connsiteX2" fmla="*/ 7710985 w 7710985"/>
              <a:gd name="connsiteY2" fmla="*/ 8202 h 1678674"/>
              <a:gd name="connsiteX3" fmla="*/ 6885302 w 7710985"/>
              <a:gd name="connsiteY3" fmla="*/ 833885 h 1678674"/>
              <a:gd name="connsiteX4" fmla="*/ 7710985 w 7710985"/>
              <a:gd name="connsiteY4" fmla="*/ 1659569 h 1678674"/>
              <a:gd name="connsiteX5" fmla="*/ 7710985 w 7710985"/>
              <a:gd name="connsiteY5" fmla="*/ 1678674 h 1678674"/>
              <a:gd name="connsiteX6" fmla="*/ 0 w 7710985"/>
              <a:gd name="connsiteY6" fmla="*/ 1678674 h 1678674"/>
              <a:gd name="connsiteX7" fmla="*/ 0 w 7710985"/>
              <a:gd name="connsiteY7" fmla="*/ 1659567 h 1678674"/>
              <a:gd name="connsiteX8" fmla="*/ 825683 w 7710985"/>
              <a:gd name="connsiteY8" fmla="*/ 833884 h 1678674"/>
              <a:gd name="connsiteX9" fmla="*/ 0 w 7710985"/>
              <a:gd name="connsiteY9" fmla="*/ 8202 h 167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0985" h="1678674">
                <a:moveTo>
                  <a:pt x="0" y="0"/>
                </a:moveTo>
                <a:lnTo>
                  <a:pt x="7710985" y="0"/>
                </a:lnTo>
                <a:lnTo>
                  <a:pt x="7710985" y="8202"/>
                </a:lnTo>
                <a:lnTo>
                  <a:pt x="6885302" y="833885"/>
                </a:lnTo>
                <a:lnTo>
                  <a:pt x="7710985" y="1659569"/>
                </a:lnTo>
                <a:lnTo>
                  <a:pt x="7710985" y="1678674"/>
                </a:lnTo>
                <a:lnTo>
                  <a:pt x="0" y="1678674"/>
                </a:lnTo>
                <a:lnTo>
                  <a:pt x="0" y="1659567"/>
                </a:lnTo>
                <a:lnTo>
                  <a:pt x="825683" y="833884"/>
                </a:lnTo>
                <a:lnTo>
                  <a:pt x="0" y="8202"/>
                </a:lnTo>
                <a:close/>
              </a:path>
            </a:pathLst>
          </a:custGeom>
          <a:solidFill>
            <a:srgbClr val="2DA9F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rPr>
              <a:t>本章小结</a:t>
            </a:r>
          </a:p>
        </p:txBody>
      </p:sp>
      <p:pic>
        <p:nvPicPr>
          <p:cNvPr id="36" name="image5.png"/>
          <p:cNvPicPr/>
          <p:nvPr userDrawn="1"/>
        </p:nvPicPr>
        <p:blipFill>
          <a:blip r:embed="rId2"/>
          <a:stretch>
            <a:fillRect/>
          </a:stretch>
        </p:blipFill>
        <p:spPr>
          <a:xfrm>
            <a:off x="6732240" y="6425952"/>
            <a:ext cx="2423734" cy="432048"/>
          </a:xfrm>
          <a:prstGeom prst="rect">
            <a:avLst/>
          </a:prstGeom>
          <a:ln w="12700">
            <a:miter lim="400000"/>
            <a:headEnd/>
            <a:tailEnd/>
          </a:ln>
        </p:spPr>
      </p:pic>
      <p:pic>
        <p:nvPicPr>
          <p:cNvPr id="26" name="Picture 2" descr="C:\Users\Administrator\Desktop\图片1.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20091"/>
          <a:stretch>
            <a:fillRect/>
          </a:stretch>
        </p:blipFill>
        <p:spPr bwMode="auto">
          <a:xfrm>
            <a:off x="7452320" y="110810"/>
            <a:ext cx="1633844" cy="57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0" name="image17.png"/>
          <p:cNvPicPr/>
          <p:nvPr userDrawn="1"/>
        </p:nvPicPr>
        <p:blipFill rotWithShape="1">
          <a:blip r:embed="rId2"/>
          <a:srcRect b="27201"/>
          <a:stretch>
            <a:fillRect/>
          </a:stretch>
        </p:blipFill>
        <p:spPr>
          <a:xfrm>
            <a:off x="7243" y="2293615"/>
            <a:ext cx="9136757" cy="2935585"/>
          </a:xfrm>
          <a:prstGeom prst="rect">
            <a:avLst/>
          </a:prstGeom>
          <a:ln w="12700">
            <a:miter lim="400000"/>
            <a:headEnd/>
            <a:tailEnd/>
          </a:ln>
        </p:spPr>
      </p:pic>
      <p:cxnSp>
        <p:nvCxnSpPr>
          <p:cNvPr id="22" name="直接连接符 21"/>
          <p:cNvCxnSpPr/>
          <p:nvPr userDrawn="1"/>
        </p:nvCxnSpPr>
        <p:spPr>
          <a:xfrm>
            <a:off x="7243" y="908720"/>
            <a:ext cx="9136757" cy="0"/>
          </a:xfrm>
          <a:prstGeom prst="line">
            <a:avLst/>
          </a:prstGeom>
          <a:ln w="25400">
            <a:solidFill>
              <a:srgbClr val="2CBAB2"/>
            </a:solidFill>
          </a:ln>
        </p:spPr>
        <p:style>
          <a:lnRef idx="1">
            <a:schemeClr val="accent1"/>
          </a:lnRef>
          <a:fillRef idx="0">
            <a:schemeClr val="accent1"/>
          </a:fillRef>
          <a:effectRef idx="0">
            <a:schemeClr val="accent1"/>
          </a:effectRef>
          <a:fontRef idx="minor">
            <a:schemeClr val="tx1"/>
          </a:fontRef>
        </p:style>
      </p:cxnSp>
      <p:sp>
        <p:nvSpPr>
          <p:cNvPr id="27" name="文本框 3"/>
          <p:cNvSpPr txBox="1"/>
          <p:nvPr userDrawn="1"/>
        </p:nvSpPr>
        <p:spPr>
          <a:xfrm>
            <a:off x="782984" y="3153742"/>
            <a:ext cx="7101384" cy="923330"/>
          </a:xfrm>
          <a:prstGeom prst="rect">
            <a:avLst/>
          </a:prstGeom>
          <a:noFill/>
        </p:spPr>
        <p:txBody>
          <a:bodyPr wrap="square" rtlCol="0">
            <a:spAutoFit/>
          </a:bodyPr>
          <a:lstStyle/>
          <a:p>
            <a:pPr algn="ctr"/>
            <a:r>
              <a:rPr lang="en-US" altLang="zh-CN" sz="5400" dirty="0">
                <a:solidFill>
                  <a:schemeClr val="bg1"/>
                </a:solidFill>
                <a:latin typeface="Broadway" pitchFamily="82" charset="0"/>
                <a:ea typeface="微软雅黑" panose="020B0503020204020204" pitchFamily="34" charset="-122"/>
              </a:rPr>
              <a:t>Thank  You</a:t>
            </a:r>
            <a:endParaRPr lang="zh-CN" altLang="en-US" sz="5400" dirty="0">
              <a:solidFill>
                <a:schemeClr val="bg1"/>
              </a:solidFill>
              <a:latin typeface="Broadway" pitchFamily="82" charset="0"/>
              <a:ea typeface="微软雅黑" panose="020B0503020204020204" pitchFamily="34" charset="-122"/>
            </a:endParaRPr>
          </a:p>
        </p:txBody>
      </p:sp>
      <p:pic>
        <p:nvPicPr>
          <p:cNvPr id="28" name="图片 27" descr="人民卫生出版社LOGO.png"/>
          <p:cNvPicPr>
            <a:picLocks noChangeAspect="1"/>
          </p:cNvPicPr>
          <p:nvPr userDrawn="1"/>
        </p:nvPicPr>
        <p:blipFill>
          <a:blip r:embed="rId3"/>
          <a:stretch>
            <a:fillRect/>
          </a:stretch>
        </p:blipFill>
        <p:spPr>
          <a:xfrm>
            <a:off x="3131840" y="6093296"/>
            <a:ext cx="2592288" cy="422516"/>
          </a:xfrm>
          <a:prstGeom prst="rect">
            <a:avLst/>
          </a:prstGeom>
        </p:spPr>
      </p:pic>
      <p:pic>
        <p:nvPicPr>
          <p:cNvPr id="21" name="Picture 3" descr="C:\Users\Administrator\Desktop\十三五logo 定稿OK.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4648" y="169824"/>
            <a:ext cx="548336" cy="5483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图片1.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r="20091"/>
          <a:stretch>
            <a:fillRect/>
          </a:stretch>
        </p:blipFill>
        <p:spPr bwMode="auto">
          <a:xfrm>
            <a:off x="2511175" y="169824"/>
            <a:ext cx="1700203" cy="5994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图片3.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33052" y="252235"/>
            <a:ext cx="1750132" cy="41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8472" y="1772816"/>
            <a:ext cx="4819992" cy="1446550"/>
          </a:xfrm>
          <a:prstGeom prst="rect">
            <a:avLst/>
          </a:prstGeom>
          <a:noFill/>
        </p:spPr>
        <p:txBody>
          <a:bodyPr wrap="square" rtlCol="0" anchor="ctr">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第九章</a:t>
            </a:r>
            <a:endParaRPr lang="en-US" altLang="zh-CN" sz="4400" b="1" dirty="0">
              <a:solidFill>
                <a:schemeClr val="bg1"/>
              </a:solidFill>
              <a:latin typeface="微软雅黑" panose="020B0503020204020204" pitchFamily="34" charset="-122"/>
              <a:ea typeface="微软雅黑" panose="020B0503020204020204" pitchFamily="34" charset="-122"/>
            </a:endParaRPr>
          </a:p>
          <a:p>
            <a:pPr algn="ctr"/>
            <a:r>
              <a:rPr lang="zh-CN" altLang="en-US" sz="4400" b="1" dirty="0">
                <a:solidFill>
                  <a:schemeClr val="bg1"/>
                </a:solidFill>
                <a:latin typeface="微软雅黑" panose="020B0503020204020204" pitchFamily="34" charset="-122"/>
                <a:ea typeface="微软雅黑" panose="020B0503020204020204" pitchFamily="34" charset="-122"/>
              </a:rPr>
              <a:t>肌力评定</a:t>
            </a:r>
          </a:p>
        </p:txBody>
      </p:sp>
      <p:sp>
        <p:nvSpPr>
          <p:cNvPr id="6" name="TextBox 5"/>
          <p:cNvSpPr txBox="1"/>
          <p:nvPr/>
        </p:nvSpPr>
        <p:spPr>
          <a:xfrm>
            <a:off x="3928571" y="3604954"/>
            <a:ext cx="4819893" cy="400110"/>
          </a:xfrm>
          <a:prstGeom prst="rect">
            <a:avLst/>
          </a:prstGeom>
          <a:noFill/>
          <a:ln>
            <a:noFill/>
          </a:ln>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姓名：白玉龙</a:t>
            </a:r>
          </a:p>
        </p:txBody>
      </p:sp>
      <p:sp>
        <p:nvSpPr>
          <p:cNvPr id="7" name="TextBox 6"/>
          <p:cNvSpPr txBox="1"/>
          <p:nvPr/>
        </p:nvSpPr>
        <p:spPr>
          <a:xfrm>
            <a:off x="3928472" y="4037002"/>
            <a:ext cx="4819992" cy="400110"/>
          </a:xfrm>
          <a:prstGeom prst="rect">
            <a:avLst/>
          </a:prstGeom>
          <a:noFill/>
          <a:ln>
            <a:noFill/>
          </a:ln>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单位：复旦大学附属华山医院</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第一节  肌力概述</a:t>
            </a:r>
          </a:p>
        </p:txBody>
      </p:sp>
      <p:sp>
        <p:nvSpPr>
          <p:cNvPr id="6" name="Shape 103"/>
          <p:cNvSpPr/>
          <p:nvPr/>
        </p:nvSpPr>
        <p:spPr>
          <a:xfrm>
            <a:off x="467544" y="1656000"/>
            <a:ext cx="8208912" cy="4578176"/>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固定肌：固定骨骼，以防止产生不必要的动作，协同原动肌发挥对肢体运动动力作用的肌肉（群） </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中和肌：抵消原动肌收缩时所产生的一部分不需要的动作的肌肉（群）</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协同肌</a:t>
            </a:r>
            <a:r>
              <a:rPr lang="zh-CN" altLang="en-US" sz="2600" dirty="0" smtClean="0">
                <a:solidFill>
                  <a:prstClr val="black"/>
                </a:solidFill>
                <a:latin typeface="微软雅黑" panose="020B0503020204020204" pitchFamily="34" charset="-122"/>
                <a:ea typeface="微软雅黑" panose="020B0503020204020204" pitchFamily="34" charset="-122"/>
                <a:sym typeface="宋体" panose="02010600030101010101" pitchFamily="2" charset="-122"/>
              </a:rPr>
              <a:t>：副</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动肌、固定肌和中和肌</a:t>
            </a:r>
            <a:endPar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a:p>
            <a:pPr marL="285750" lvl="0" indent="-285750" algn="just">
              <a:lnSpc>
                <a:spcPct val="125000"/>
              </a:lnSpc>
              <a:spcBef>
                <a:spcPts val="1900"/>
              </a:spcBef>
              <a:buClr>
                <a:srgbClr val="C00000"/>
              </a:buClr>
              <a:buSzPct val="100000"/>
              <a:buFont typeface="Wingdings" panose="05000000000000000000" pitchFamily="2" charset="2"/>
              <a:buChar char=""/>
              <a:defRPr sz="2800"/>
            </a:pPr>
            <a:endPar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a:p>
            <a:pPr marL="285750" lvl="0" indent="-285750" algn="just">
              <a:lnSpc>
                <a:spcPct val="125000"/>
              </a:lnSpc>
              <a:spcBef>
                <a:spcPts val="1900"/>
              </a:spcBef>
              <a:buClr>
                <a:srgbClr val="C00000"/>
              </a:buClr>
              <a:buSzPct val="100000"/>
              <a:buFont typeface="Wingdings" panose="05000000000000000000" pitchFamily="2" charset="2"/>
              <a:buChar char=""/>
              <a:defRPr sz="2800"/>
            </a:pPr>
            <a:endPar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文本框 4"/>
          <p:cNvSpPr txBox="1"/>
          <p:nvPr/>
        </p:nvSpPr>
        <p:spPr>
          <a:xfrm>
            <a:off x="471600" y="878400"/>
            <a:ext cx="8208000" cy="594000"/>
          </a:xfrm>
          <a:prstGeom prst="rect">
            <a:avLst/>
          </a:prstGeom>
          <a:noFill/>
          <a:ln>
            <a:noFill/>
          </a:ln>
        </p:spPr>
        <p:txBody>
          <a:bodyPr wrap="square" rtlCol="0" anchor="ctr">
            <a:spAutoFit/>
          </a:bodyPr>
          <a:lstStyle/>
          <a:p>
            <a:pPr>
              <a:lnSpc>
                <a:spcPct val="125000"/>
              </a:lnSpc>
              <a:defRPr sz="1800" b="0">
                <a:solidFill>
                  <a:srgbClr val="000000"/>
                </a:solidFill>
              </a:defRPr>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三、力学作用</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第一节  肌力概述</a:t>
            </a:r>
          </a:p>
        </p:txBody>
      </p:sp>
      <p:sp>
        <p:nvSpPr>
          <p:cNvPr id="6" name="Shape 103"/>
          <p:cNvSpPr/>
          <p:nvPr/>
        </p:nvSpPr>
        <p:spPr>
          <a:xfrm>
            <a:off x="467544" y="1656000"/>
            <a:ext cx="8208912" cy="4501232"/>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等张收缩：肌肉收缩时肌纤维张力基本保持不变，而肌纤维的长度发生改变，从而产生关节活动的肌肉收缩方式</a:t>
            </a:r>
          </a:p>
          <a:p>
            <a:pPr marL="720090" lvl="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等张向心性收缩</a:t>
            </a:r>
          </a:p>
          <a:p>
            <a:pPr marL="720090" lvl="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等张离心性收缩</a:t>
            </a:r>
          </a:p>
          <a:p>
            <a:pPr marR="0" lvl="0" algn="just" defTabSz="914400" rtl="0" eaLnBrk="1" fontAlgn="auto" latinLnBrk="0" hangingPunct="1">
              <a:lnSpc>
                <a:spcPct val="125000"/>
              </a:lnSpc>
              <a:spcBef>
                <a:spcPts val="1900"/>
              </a:spcBef>
              <a:spcAft>
                <a:spcPts val="0"/>
              </a:spcAft>
              <a:buClr>
                <a:srgbClr val="C00000"/>
              </a:buClr>
              <a:buSzPct val="100000"/>
              <a:defRPr sz="2800"/>
            </a:pPr>
            <a:endPar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a:p>
            <a:pPr marR="0" lvl="0" algn="just" defTabSz="914400" rtl="0" eaLnBrk="1" fontAlgn="auto" latinLnBrk="0" hangingPunct="1">
              <a:lnSpc>
                <a:spcPct val="125000"/>
              </a:lnSpc>
              <a:spcBef>
                <a:spcPts val="1900"/>
              </a:spcBef>
              <a:spcAft>
                <a:spcPts val="0"/>
              </a:spcAft>
              <a:buClr>
                <a:srgbClr val="C00000"/>
              </a:buClr>
              <a:buSzPct val="100000"/>
              <a:defRPr sz="2800"/>
            </a:pPr>
            <a:endParaRPr kumimoji="0" lang="en-US" altLang="zh-CN"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四、肌肉收缩形式</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第一节  肌力概述</a:t>
            </a:r>
          </a:p>
        </p:txBody>
      </p:sp>
      <p:sp>
        <p:nvSpPr>
          <p:cNvPr id="6" name="Shape 103"/>
          <p:cNvSpPr/>
          <p:nvPr/>
        </p:nvSpPr>
        <p:spPr>
          <a:xfrm>
            <a:off x="467544" y="1656000"/>
            <a:ext cx="8208912" cy="4044569"/>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等长收缩：肌肉收缩时，肌纤维的长度没有改变，也不产生关节活动，肌纤维收缩的作功表现为肌张力增高</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等速收缩：肌肉收缩时，产生的肌张力变化，而带动的关节运动的速度是由仪器设定不变的</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等速向心性收缩</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等速离心性收缩</a:t>
            </a:r>
            <a:endParaRPr kumimoji="0" lang="en-US" altLang="zh-CN"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四、肌肉收缩形式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第一节  肌力概述</a:t>
            </a:r>
          </a:p>
        </p:txBody>
      </p:sp>
      <p:sp>
        <p:nvSpPr>
          <p:cNvPr id="6" name="Shape 103"/>
          <p:cNvSpPr/>
          <p:nvPr/>
        </p:nvSpPr>
        <p:spPr>
          <a:xfrm>
            <a:off x="467544" y="1656000"/>
            <a:ext cx="8208912" cy="4770858"/>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肌肉的生理横断面</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肌肉的初长度</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肌肉的募集</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运动单位：一个运动神经元连同所支配的肌纤维</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肌纤维走向与肌腱长轴的关系</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杠杆效率</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中枢神经系统调节功能的协调性</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五、肌力影响因素</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882454"/>
            <a:ext cx="9144000" cy="1477328"/>
          </a:xfrm>
          <a:prstGeom prst="rect">
            <a:avLst/>
          </a:prstGeom>
          <a:noFill/>
        </p:spPr>
        <p:txBody>
          <a:bodyPr wrap="square" rtlCol="0">
            <a:spAutoFit/>
          </a:bodyPr>
          <a:lstStyle/>
          <a:p>
            <a:pPr marR="0" lvl="0" indent="0" algn="ctr" fontAlgn="auto">
              <a:lnSpc>
                <a:spcPct val="125000"/>
              </a:lnSpc>
              <a:spcBef>
                <a:spcPts val="0"/>
              </a:spcBef>
              <a:spcAft>
                <a:spcPts val="0"/>
              </a:spcAft>
              <a:buClrTx/>
              <a:buSzTx/>
              <a:buFontTx/>
              <a:buNone/>
              <a:defRPr/>
            </a:pPr>
            <a:r>
              <a:rPr lang="zh-CN" altLang="en-US" sz="3600" b="1" dirty="0">
                <a:solidFill>
                  <a:schemeClr val="bg1"/>
                </a:solidFill>
                <a:latin typeface="微软雅黑" panose="020B0503020204020204" pitchFamily="34" charset="-122"/>
                <a:ea typeface="微软雅黑" panose="020B0503020204020204" pitchFamily="34" charset="-122"/>
              </a:rPr>
              <a:t>第二节</a:t>
            </a:r>
            <a:endParaRPr lang="en-US" altLang="zh-CN" sz="3600" b="1" dirty="0">
              <a:solidFill>
                <a:schemeClr val="bg1"/>
              </a:solidFill>
              <a:latin typeface="微软雅黑" panose="020B0503020204020204" pitchFamily="34" charset="-122"/>
              <a:ea typeface="微软雅黑" panose="020B0503020204020204" pitchFamily="34" charset="-122"/>
            </a:endParaRPr>
          </a:p>
          <a:p>
            <a:pPr lvl="0" algn="ctr">
              <a:lnSpc>
                <a:spcPct val="125000"/>
              </a:lnSpc>
            </a:pPr>
            <a:r>
              <a:rPr lang="zh-CN" altLang="en-US" sz="3600" b="1" dirty="0">
                <a:solidFill>
                  <a:schemeClr val="bg1"/>
                </a:solidFill>
                <a:latin typeface="微软雅黑" panose="020B0503020204020204" pitchFamily="34" charset="-122"/>
                <a:ea typeface="微软雅黑" panose="020B0503020204020204" pitchFamily="34" charset="-122"/>
              </a:rPr>
              <a:t>评定的工具与方法</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a:t>
            </a:r>
            <a:r>
              <a:rPr lang="zh-CN" altLang="en-US" sz="2800" b="1" dirty="0">
                <a:solidFill>
                  <a:srgbClr val="FFC000"/>
                </a:solidFill>
                <a:latin typeface="微软雅黑" panose="020B0503020204020204" pitchFamily="34" charset="-122"/>
                <a:ea typeface="微软雅黑" panose="020B0503020204020204" pitchFamily="34" charset="-122"/>
              </a:rPr>
              <a:t>二</a:t>
            </a: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节  </a:t>
            </a:r>
            <a:r>
              <a:rPr lang="zh-CN" altLang="en-US" sz="2800" b="1" dirty="0">
                <a:solidFill>
                  <a:srgbClr val="FFC000"/>
                </a:solidFill>
                <a:latin typeface="微软雅黑" panose="020B0503020204020204" pitchFamily="34" charset="-122"/>
                <a:ea typeface="微软雅黑" panose="020B0503020204020204" pitchFamily="34" charset="-122"/>
              </a:rPr>
              <a:t>评定的工具与方法</a:t>
            </a: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6" name="Shape 103"/>
          <p:cNvSpPr/>
          <p:nvPr/>
        </p:nvSpPr>
        <p:spPr>
          <a:xfrm>
            <a:off x="467544" y="1656000"/>
            <a:ext cx="8208912" cy="3519361"/>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手法肌力测定：在特定的体位下，分别在减重力、抗重力和抗阻力的条件下完成标准动作，测试者同时通过触摸肌腹、观察肌肉的运动情况和关节的活动范围以及克服阻力的能力，来确定肌力的大小。简便易行 </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应用仪器的肌力评定：肌力超过</a:t>
            </a: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级时可采用。定量化</a:t>
            </a:r>
          </a:p>
          <a:p>
            <a:pPr marL="285750" marR="0" lvl="0" indent="-285750" algn="just" defTabSz="914400" rtl="0" eaLnBrk="1" fontAlgn="auto" latinLnBrk="0" hangingPunct="1">
              <a:lnSpc>
                <a:spcPct val="125000"/>
              </a:lnSpc>
              <a:spcBef>
                <a:spcPts val="1800"/>
              </a:spcBef>
              <a:spcAft>
                <a:spcPts val="0"/>
              </a:spcAft>
              <a:buClr>
                <a:srgbClr val="C00000"/>
              </a:buClr>
              <a:buSzPct val="100000"/>
              <a:buFont typeface="Wingdings" panose="05000000000000000000" pitchFamily="2" charset="2"/>
              <a:buChar char=""/>
              <a:defRPr sz="2800"/>
            </a:pPr>
            <a:endPar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肌力测定方法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第二节  评定的工具与方法</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手法肌力测定</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aphicFrame>
        <p:nvGraphicFramePr>
          <p:cNvPr id="7" name="Table 110"/>
          <p:cNvGraphicFramePr/>
          <p:nvPr/>
        </p:nvGraphicFramePr>
        <p:xfrm>
          <a:off x="468000" y="1620000"/>
          <a:ext cx="8204856" cy="4854902"/>
        </p:xfrm>
        <a:graphic>
          <a:graphicData uri="http://schemas.openxmlformats.org/drawingml/2006/table">
            <a:tbl>
              <a:tblPr bandRow="1">
                <a:tableStyleId>{616DA210-FB5B-4158-B5E0-FEB733F419BA}</a:tableStyleId>
              </a:tblPr>
              <a:tblGrid>
                <a:gridCol w="3668352"/>
                <a:gridCol w="2232248"/>
                <a:gridCol w="1080120"/>
                <a:gridCol w="1224136"/>
              </a:tblGrid>
              <a:tr h="369492">
                <a:tc>
                  <a:txBody>
                    <a:bodyPr/>
                    <a:lstStyle/>
                    <a:p>
                      <a:pPr algn="ctr"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测试结果</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Lovett分级</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MRC分级</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Kendall分级</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581222">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能抗重力及正常阻力运动至测试姿位或维持此姿位</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正常</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（Normal</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，N</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正常</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（Normal</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，N</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5</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5</a:t>
                      </a:r>
                      <a:r>
                        <a:rPr baseline="32000"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10</a:t>
                      </a:r>
                      <a:r>
                        <a:rPr lang="en-US" altLang="zh-CN" dirty="0">
                          <a:ln>
                            <a:noFill/>
                          </a:ln>
                          <a:solidFill>
                            <a:schemeClr val="tx1"/>
                          </a:solidFill>
                          <a:latin typeface="微软雅黑" panose="020B0503020204020204" pitchFamily="34" charset="-122"/>
                          <a:ea typeface="微软雅黑" panose="020B0503020204020204" pitchFamily="34" charset="-122"/>
                        </a:rPr>
                        <a:t>0</a:t>
                      </a:r>
                      <a:endParaRPr lang="zh-CN" altLang="en-US" dirty="0">
                        <a:ln>
                          <a:noFill/>
                        </a:ln>
                        <a:solidFill>
                          <a:schemeClr val="tx1"/>
                        </a:solidFill>
                        <a:latin typeface="微软雅黑" panose="020B0503020204020204" pitchFamily="34" charset="-122"/>
                        <a:ea typeface="微软雅黑" panose="020B0503020204020204" pitchFamily="34" charset="-122"/>
                      </a:endParaRP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95</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581222">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a:ln>
                            <a:noFill/>
                          </a:ln>
                          <a:solidFill>
                            <a:schemeClr val="tx1"/>
                          </a:solidFill>
                          <a:latin typeface="微软雅黑" panose="020B0503020204020204" pitchFamily="34" charset="-122"/>
                          <a:ea typeface="微软雅黑" panose="020B0503020204020204" pitchFamily="34" charset="-122"/>
                        </a:rPr>
                        <a:t>能抗重力及正常阻力运动至测试姿位或维持此姿位，但仅能抗中等阻力</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良</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(Good</a:t>
                      </a:r>
                      <a:r>
                        <a:rPr lang="zh-CN" altLang="en-US"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，G</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良</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Good</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，G</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4</a:t>
                      </a:r>
                      <a:r>
                        <a:rPr baseline="32000" dirty="0">
                          <a:ln>
                            <a:noFill/>
                          </a:ln>
                          <a:solidFill>
                            <a:schemeClr val="tx1"/>
                          </a:solidFill>
                          <a:latin typeface="微软雅黑" panose="020B0503020204020204" pitchFamily="34" charset="-122"/>
                          <a:ea typeface="微软雅黑" panose="020B0503020204020204" pitchFamily="34" charset="-122"/>
                        </a:rPr>
                        <a:t>＋</a:t>
                      </a:r>
                      <a:endParaRPr lang="en-US" altLang="zh-CN" baseline="32000" dirty="0">
                        <a:ln>
                          <a:noFill/>
                        </a:ln>
                        <a:solidFill>
                          <a:schemeClr val="tx1"/>
                        </a:solidFill>
                        <a:latin typeface="微软雅黑" panose="020B0503020204020204" pitchFamily="34" charset="-122"/>
                        <a:ea typeface="微软雅黑" panose="020B0503020204020204" pitchFamily="34" charset="-122"/>
                      </a:endParaRP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4</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90</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80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581222">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能抗重力及正常阻力运动至测试姿位或维持此姿位，但仅能抗小阻力</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良</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（Good</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，G</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好</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（Fair</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，F</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4</a:t>
                      </a:r>
                      <a:r>
                        <a:rPr baseline="32000" dirty="0">
                          <a:ln>
                            <a:noFill/>
                          </a:ln>
                          <a:solidFill>
                            <a:schemeClr val="tx1"/>
                          </a:solidFill>
                          <a:latin typeface="微软雅黑" panose="020B0503020204020204" pitchFamily="34" charset="-122"/>
                          <a:ea typeface="微软雅黑" panose="020B0503020204020204" pitchFamily="34" charset="-122"/>
                        </a:rPr>
                        <a:t>－</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3</a:t>
                      </a:r>
                      <a:r>
                        <a:rPr baseline="32000"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70</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60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479130">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能抗肢体重力运动至测试姿位或维持此姿位</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好（Fair，F</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3</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50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581222">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a:ln>
                            <a:noFill/>
                          </a:ln>
                          <a:solidFill>
                            <a:schemeClr val="tx1"/>
                          </a:solidFill>
                          <a:latin typeface="微软雅黑" panose="020B0503020204020204" pitchFamily="34" charset="-122"/>
                          <a:ea typeface="微软雅黑" panose="020B0503020204020204" pitchFamily="34" charset="-122"/>
                        </a:rPr>
                        <a:t>抗肢体重力运动至接近测试姿位，消除重力时运动至测试姿位</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好</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（Fair</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，F</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3</a:t>
                      </a:r>
                      <a:r>
                        <a:rPr baseline="32000"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40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365339">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a:ln>
                            <a:noFill/>
                          </a:ln>
                          <a:solidFill>
                            <a:schemeClr val="tx1"/>
                          </a:solidFill>
                          <a:latin typeface="微软雅黑" panose="020B0503020204020204" pitchFamily="34" charset="-122"/>
                          <a:ea typeface="微软雅黑" panose="020B0503020204020204" pitchFamily="34" charset="-122"/>
                        </a:rPr>
                        <a:t>在消除重力姿位做中等幅度运动</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差</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（Poor</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，P</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2</a:t>
                      </a:r>
                      <a:r>
                        <a:rPr baseline="32000"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30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365339">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在消除重力姿位做小幅度运动</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差</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a:t>
                      </a:r>
                      <a:r>
                        <a:rPr dirty="0" err="1">
                          <a:ln>
                            <a:noFill/>
                          </a:ln>
                          <a:solidFill>
                            <a:schemeClr val="tx1"/>
                          </a:solidFill>
                          <a:latin typeface="微软雅黑" panose="020B0503020204020204" pitchFamily="34" charset="-122"/>
                          <a:ea typeface="微软雅黑" panose="020B0503020204020204" pitchFamily="34" charset="-122"/>
                        </a:rPr>
                        <a:t>Poor，P</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2</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20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581222">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无关节活动，可扪到肌收缩</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差</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（Poor</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，P</a:t>
                      </a:r>
                      <a:r>
                        <a:rPr baseline="32000" dirty="0">
                          <a:ln>
                            <a:noFill/>
                          </a:ln>
                          <a:solidFill>
                            <a:schemeClr val="tx1"/>
                          </a:solidFill>
                          <a:latin typeface="微软雅黑" panose="020B0503020204020204" pitchFamily="34" charset="-122"/>
                          <a:ea typeface="微软雅黑" panose="020B0503020204020204" pitchFamily="34" charset="-122"/>
                        </a:rPr>
                        <a:t>－</a:t>
                      </a:r>
                      <a:r>
                        <a:rPr dirty="0">
                          <a:ln>
                            <a:noFill/>
                          </a:ln>
                          <a:solidFill>
                            <a:schemeClr val="tx1"/>
                          </a:solidFill>
                          <a:latin typeface="微软雅黑" panose="020B0503020204020204" pitchFamily="34" charset="-122"/>
                          <a:ea typeface="微软雅黑" panose="020B0503020204020204" pitchFamily="34" charset="-122"/>
                        </a:rPr>
                        <a:t>）</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微</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a:t>
                      </a:r>
                      <a:r>
                        <a:rPr dirty="0" err="1">
                          <a:ln>
                            <a:noFill/>
                          </a:ln>
                          <a:solidFill>
                            <a:schemeClr val="tx1"/>
                          </a:solidFill>
                          <a:latin typeface="微软雅黑" panose="020B0503020204020204" pitchFamily="34" charset="-122"/>
                          <a:ea typeface="微软雅黑" panose="020B0503020204020204" pitchFamily="34" charset="-122"/>
                        </a:rPr>
                        <a:t>Trace，T</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2</a:t>
                      </a:r>
                      <a:r>
                        <a:rPr baseline="32000" dirty="0">
                          <a:ln>
                            <a:noFill/>
                          </a:ln>
                          <a:solidFill>
                            <a:schemeClr val="tx1"/>
                          </a:solidFill>
                          <a:latin typeface="微软雅黑" panose="020B0503020204020204" pitchFamily="34" charset="-122"/>
                          <a:ea typeface="微软雅黑" panose="020B0503020204020204" pitchFamily="34" charset="-122"/>
                        </a:rPr>
                        <a:t>－</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1</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10</a:t>
                      </a:r>
                    </a:p>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5</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r h="369492">
                <a:tc>
                  <a:txBody>
                    <a:bodyPr/>
                    <a:lstStyle/>
                    <a:p>
                      <a:pPr algn="just"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err="1">
                          <a:ln>
                            <a:noFill/>
                          </a:ln>
                          <a:solidFill>
                            <a:schemeClr val="tx1"/>
                          </a:solidFill>
                          <a:latin typeface="微软雅黑" panose="020B0503020204020204" pitchFamily="34" charset="-122"/>
                          <a:ea typeface="微软雅黑" panose="020B0503020204020204" pitchFamily="34" charset="-122"/>
                        </a:rPr>
                        <a:t>无可测知的肌收缩</a:t>
                      </a:r>
                      <a:endParaRPr dirty="0">
                        <a:ln>
                          <a:noFill/>
                        </a:ln>
                        <a:solidFill>
                          <a:schemeClr val="tx1"/>
                        </a:solidFill>
                        <a:latin typeface="微软雅黑" panose="020B0503020204020204" pitchFamily="34" charset="-122"/>
                        <a:ea typeface="微软雅黑" panose="020B0503020204020204" pitchFamily="34" charset="-122"/>
                      </a:endParaRP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dirty="0">
                          <a:ln>
                            <a:noFill/>
                          </a:ln>
                          <a:solidFill>
                            <a:schemeClr val="tx1"/>
                          </a:solidFill>
                          <a:latin typeface="微软雅黑" panose="020B0503020204020204" pitchFamily="34" charset="-122"/>
                          <a:ea typeface="微软雅黑" panose="020B0503020204020204" pitchFamily="34" charset="-122"/>
                        </a:rPr>
                        <a:t>零</a:t>
                      </a: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a:t>
                      </a:r>
                      <a:r>
                        <a:rPr dirty="0" err="1">
                          <a:ln>
                            <a:noFill/>
                          </a:ln>
                          <a:solidFill>
                            <a:schemeClr val="tx1"/>
                          </a:solidFill>
                          <a:latin typeface="微软雅黑" panose="020B0503020204020204" pitchFamily="34" charset="-122"/>
                          <a:ea typeface="微软雅黑" panose="020B0503020204020204" pitchFamily="34" charset="-122"/>
                        </a:rPr>
                        <a:t>Zero，Z</a:t>
                      </a:r>
                      <a:r>
                        <a:rPr dirty="0">
                          <a:ln>
                            <a:noFill/>
                          </a:ln>
                          <a:solidFill>
                            <a:schemeClr val="tx1"/>
                          </a:solidFill>
                          <a:latin typeface="微软雅黑" panose="020B0503020204020204" pitchFamily="34" charset="-122"/>
                          <a:ea typeface="微软雅黑" panose="020B0503020204020204" pitchFamily="34" charset="-122"/>
                        </a:rPr>
                        <a:t>）</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c>
                  <a:txBody>
                    <a:bodyPr/>
                    <a:lstStyle/>
                    <a:p>
                      <a:pPr algn="l" defTabSz="266700">
                        <a:defRPr sz="1400">
                          <a:solidFill>
                            <a:srgbClr val="FFFFFF"/>
                          </a:solidFill>
                          <a:uFill>
                            <a:solidFill>
                              <a:srgbClr val="000000"/>
                            </a:solidFill>
                          </a:u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lang="en-US" altLang="zh-CN" dirty="0">
                          <a:ln>
                            <a:noFill/>
                          </a:ln>
                          <a:solidFill>
                            <a:schemeClr val="tx1"/>
                          </a:solidFill>
                          <a:latin typeface="微软雅黑" panose="020B0503020204020204" pitchFamily="34" charset="-122"/>
                          <a:ea typeface="微软雅黑" panose="020B0503020204020204" pitchFamily="34" charset="-122"/>
                        </a:rPr>
                        <a:t>        </a:t>
                      </a:r>
                      <a:r>
                        <a:rPr dirty="0">
                          <a:ln>
                            <a:noFill/>
                          </a:ln>
                          <a:solidFill>
                            <a:schemeClr val="tx1"/>
                          </a:solidFill>
                          <a:latin typeface="微软雅黑" panose="020B0503020204020204" pitchFamily="34" charset="-122"/>
                          <a:ea typeface="微软雅黑" panose="020B0503020204020204" pitchFamily="34" charset="-122"/>
                        </a:rPr>
                        <a:t>0</a:t>
                      </a:r>
                    </a:p>
                  </a:txBody>
                  <a:tcPr marL="50800" marR="50800" marT="50800" marB="50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第二节  评定的工具与方法</a:t>
            </a:r>
          </a:p>
        </p:txBody>
      </p:sp>
      <p:sp>
        <p:nvSpPr>
          <p:cNvPr id="6" name="Shape 103"/>
          <p:cNvSpPr/>
          <p:nvPr/>
        </p:nvSpPr>
        <p:spPr>
          <a:xfrm>
            <a:off x="467544" y="1656000"/>
            <a:ext cx="8208912" cy="3411190"/>
          </a:xfrm>
          <a:prstGeom prst="rect">
            <a:avLst/>
          </a:prstGeom>
          <a:ln w="12700">
            <a:noFill/>
            <a:miter lim="400000"/>
          </a:ln>
        </p:spPr>
        <p:txBody>
          <a:bodyPr wrap="square" lIns="50800" tIns="50800" rIns="50800" bIns="50800" anchor="t">
            <a:spAutoFit/>
          </a:bodyPr>
          <a:lstStyle/>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绝对耐力测试</a:t>
            </a:r>
          </a:p>
          <a:p>
            <a:pPr marL="720090" lvl="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在固定的负荷下，重复运动，记录最大重复次数</a:t>
            </a:r>
          </a:p>
          <a:p>
            <a:pPr marL="720090" lvl="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在固定的负荷下，维持姿势，记录最长维持时间</a:t>
            </a:r>
          </a:p>
          <a:p>
            <a:pPr marL="720090" lvl="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结果受体型影响 </a:t>
            </a:r>
          </a:p>
          <a:p>
            <a:pPr lvl="0" algn="just">
              <a:lnSpc>
                <a:spcPct val="125000"/>
              </a:lnSpc>
              <a:spcBef>
                <a:spcPts val="1800"/>
              </a:spcBef>
              <a:buClr>
                <a:srgbClr val="C00000"/>
              </a:buClr>
              <a:buSzPct val="100000"/>
              <a:defRPr sz="2800"/>
            </a:pPr>
            <a:endPar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三、</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肌耐力测定方法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第二节  评定的工具与方法</a:t>
            </a:r>
          </a:p>
        </p:txBody>
      </p:sp>
      <p:sp>
        <p:nvSpPr>
          <p:cNvPr id="6" name="Shape 103"/>
          <p:cNvSpPr/>
          <p:nvPr/>
        </p:nvSpPr>
        <p:spPr>
          <a:xfrm>
            <a:off x="467544" y="1656000"/>
            <a:ext cx="8208912" cy="4198393"/>
          </a:xfrm>
          <a:prstGeom prst="rect">
            <a:avLst/>
          </a:prstGeom>
          <a:ln w="12700">
            <a:noFill/>
            <a:miter lim="400000"/>
          </a:ln>
        </p:spPr>
        <p:txBody>
          <a:bodyPr wrap="square" lIns="50800" tIns="50800" rIns="50800" bIns="50800" anchor="t">
            <a:spAutoFit/>
          </a:bodyPr>
          <a:lstStyle/>
          <a:p>
            <a:pPr marL="285750" marR="0" lvl="0" indent="-285750" algn="just" defTabSz="914400" rtl="0" eaLnBrk="1" fontAlgn="auto" latinLnBrk="0" hangingPunct="1">
              <a:lnSpc>
                <a:spcPct val="120000"/>
              </a:lnSpc>
              <a:spcBef>
                <a:spcPts val="1800"/>
              </a:spcBef>
              <a:spcAft>
                <a:spcPts val="0"/>
              </a:spcAft>
              <a:buClr>
                <a:srgbClr val="C00000"/>
              </a:buClr>
              <a:buSzPct val="100000"/>
              <a:buFont typeface="Wingdings" panose="05000000000000000000" pitchFamily="2" charset="2"/>
              <a:buChar char=""/>
              <a:defRPr sz="2800"/>
            </a:pPr>
            <a:r>
              <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相对耐力测试</a:t>
            </a:r>
          </a:p>
          <a:p>
            <a:pPr marL="720090" marR="0" lvl="0" indent="-360045" algn="just" defTabSz="914400" rtl="0" eaLnBrk="1" fontAlgn="auto" latinLnBrk="0" hangingPunct="1">
              <a:lnSpc>
                <a:spcPct val="120000"/>
              </a:lnSpc>
              <a:spcBef>
                <a:spcPts val="1800"/>
              </a:spcBef>
              <a:spcAft>
                <a:spcPts val="0"/>
              </a:spcAft>
              <a:buClr>
                <a:srgbClr val="FF0000"/>
              </a:buClr>
              <a:buSzPct val="100000"/>
              <a:buFont typeface="Wingdings 2" panose="05020102010507070707" pitchFamily="18" charset="2"/>
              <a:buChar char=""/>
              <a:defRPr sz="2400"/>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方法同上，但负荷是根据自身最大力量的百分比而定的（如采用</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50%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的最大力量作为负荷）</a:t>
            </a:r>
          </a:p>
          <a:p>
            <a:pPr marL="720090" marR="0" lvl="0" indent="-360045" algn="just" defTabSz="914400" rtl="0" eaLnBrk="1" fontAlgn="auto" latinLnBrk="0" hangingPunct="1">
              <a:lnSpc>
                <a:spcPct val="120000"/>
              </a:lnSpc>
              <a:spcBef>
                <a:spcPts val="1800"/>
              </a:spcBef>
              <a:spcAft>
                <a:spcPts val="0"/>
              </a:spcAft>
              <a:buClr>
                <a:srgbClr val="FF0000"/>
              </a:buClr>
              <a:buSzPct val="100000"/>
              <a:buFont typeface="Wingdings 2" panose="05020102010507070707" pitchFamily="18" charset="2"/>
              <a:buChar char=""/>
              <a:defRPr sz="2400"/>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降低体型和肌肉大小等干扰因素</a:t>
            </a:r>
          </a:p>
          <a:p>
            <a:pPr marL="720090" marR="0" lvl="0" indent="-360045" algn="just" defTabSz="914400" rtl="0" eaLnBrk="1" fontAlgn="auto" latinLnBrk="0" hangingPunct="1">
              <a:lnSpc>
                <a:spcPct val="120000"/>
              </a:lnSpc>
              <a:spcBef>
                <a:spcPts val="1800"/>
              </a:spcBef>
              <a:spcAft>
                <a:spcPts val="0"/>
              </a:spcAft>
              <a:buClr>
                <a:srgbClr val="FF0000"/>
              </a:buClr>
              <a:buSzPct val="100000"/>
              <a:buFont typeface="Wingdings 2" panose="05020102010507070707" pitchFamily="18" charset="2"/>
              <a:buChar char=""/>
              <a:defRPr sz="2400"/>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有利于不同人群间的肌耐力比较</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应用仪器的肌力评定：等速测试仪（记录力矩或做功量的改变和耐力比等 ）</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三、肌耐力测定方法</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第二节  评定的工具与方法</a:t>
            </a:r>
          </a:p>
        </p:txBody>
      </p:sp>
      <p:sp>
        <p:nvSpPr>
          <p:cNvPr id="6" name="Shape 103"/>
          <p:cNvSpPr/>
          <p:nvPr/>
        </p:nvSpPr>
        <p:spPr>
          <a:xfrm>
            <a:off x="467544" y="1656000"/>
            <a:ext cx="8208912" cy="1252972"/>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尚无徒手测试方法</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应用仪器的肌力评定：等速测试仪或专用测试系统</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四、</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肌肉爆发力测定方法</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2627784" y="2060848"/>
            <a:ext cx="6384174" cy="523220"/>
          </a:xfrm>
          <a:prstGeom prst="rect">
            <a:avLst/>
          </a:prstGeom>
          <a:noFill/>
          <a:ln>
            <a:noFill/>
          </a:ln>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第一节：肌力概述</a:t>
            </a:r>
          </a:p>
        </p:txBody>
      </p:sp>
      <p:sp>
        <p:nvSpPr>
          <p:cNvPr id="3" name="TextBox 2"/>
          <p:cNvSpPr txBox="1"/>
          <p:nvPr/>
        </p:nvSpPr>
        <p:spPr>
          <a:xfrm>
            <a:off x="2627784" y="3080509"/>
            <a:ext cx="6384174" cy="523220"/>
          </a:xfrm>
          <a:prstGeom prst="rect">
            <a:avLst/>
          </a:prstGeom>
          <a:noFill/>
          <a:ln>
            <a:noFill/>
          </a:ln>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第二节：评定的工具与方法</a:t>
            </a:r>
          </a:p>
        </p:txBody>
      </p:sp>
      <p:sp>
        <p:nvSpPr>
          <p:cNvPr id="4" name="TextBox 3"/>
          <p:cNvSpPr txBox="1"/>
          <p:nvPr/>
        </p:nvSpPr>
        <p:spPr>
          <a:xfrm>
            <a:off x="2627784" y="4088621"/>
            <a:ext cx="6384174" cy="523220"/>
          </a:xfrm>
          <a:prstGeom prst="rect">
            <a:avLst/>
          </a:prstGeom>
          <a:noFill/>
          <a:ln>
            <a:noFill/>
          </a:ln>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第三节：手法肌力检查</a:t>
            </a:r>
          </a:p>
        </p:txBody>
      </p:sp>
      <p:sp>
        <p:nvSpPr>
          <p:cNvPr id="5" name="TextBox 4"/>
          <p:cNvSpPr txBox="1"/>
          <p:nvPr/>
        </p:nvSpPr>
        <p:spPr>
          <a:xfrm>
            <a:off x="2627784" y="5111964"/>
            <a:ext cx="6384174" cy="523220"/>
          </a:xfrm>
          <a:prstGeom prst="rect">
            <a:avLst/>
          </a:prstGeom>
          <a:noFill/>
          <a:ln>
            <a:noFill/>
          </a:ln>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第四节：应用仪器肌力评定</a:t>
            </a:r>
          </a:p>
        </p:txBody>
      </p:sp>
      <p:sp>
        <p:nvSpPr>
          <p:cNvPr id="6" name="Shape 46"/>
          <p:cNvSpPr/>
          <p:nvPr/>
        </p:nvSpPr>
        <p:spPr>
          <a:xfrm>
            <a:off x="2015072" y="2068464"/>
            <a:ext cx="507989" cy="5079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01600">
            <a:solidFill>
              <a:srgbClr val="FFC000"/>
            </a:solidFill>
            <a:miter lim="400000"/>
          </a:ln>
        </p:spPr>
        <p:txBody>
          <a:bodyPr lIns="0" tIns="0" rIns="0" bIns="0" anchor="ctr"/>
          <a:lstStyle/>
          <a:p>
            <a:pPr lvl="0">
              <a:defRPr sz="2400">
                <a:solidFill>
                  <a:srgbClr val="FFFFFF"/>
                </a:solidFill>
              </a:defRPr>
            </a:pPr>
            <a:endParaRPr/>
          </a:p>
        </p:txBody>
      </p:sp>
      <p:sp>
        <p:nvSpPr>
          <p:cNvPr id="7" name="Shape 47"/>
          <p:cNvSpPr/>
          <p:nvPr/>
        </p:nvSpPr>
        <p:spPr>
          <a:xfrm>
            <a:off x="2015072" y="3088125"/>
            <a:ext cx="507989" cy="5079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01600">
            <a:solidFill>
              <a:srgbClr val="FFC000"/>
            </a:solidFill>
            <a:miter lim="400000"/>
          </a:ln>
        </p:spPr>
        <p:txBody>
          <a:bodyPr lIns="0" tIns="0" rIns="0" bIns="0" anchor="ctr"/>
          <a:lstStyle/>
          <a:p>
            <a:pPr lvl="0">
              <a:defRPr sz="2400">
                <a:solidFill>
                  <a:srgbClr val="FFFFFF"/>
                </a:solidFill>
              </a:defRPr>
            </a:pPr>
            <a:endParaRPr/>
          </a:p>
        </p:txBody>
      </p:sp>
      <p:sp>
        <p:nvSpPr>
          <p:cNvPr id="8" name="Shape 48"/>
          <p:cNvSpPr/>
          <p:nvPr/>
        </p:nvSpPr>
        <p:spPr>
          <a:xfrm>
            <a:off x="2015072" y="4096237"/>
            <a:ext cx="507989" cy="5079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01600">
            <a:solidFill>
              <a:srgbClr val="FFC000"/>
            </a:solidFill>
            <a:miter lim="400000"/>
          </a:ln>
        </p:spPr>
        <p:txBody>
          <a:bodyPr lIns="0" tIns="0" rIns="0" bIns="0" anchor="ctr"/>
          <a:lstStyle/>
          <a:p>
            <a:pPr lvl="0">
              <a:defRPr sz="2400">
                <a:solidFill>
                  <a:srgbClr val="FFFFFF"/>
                </a:solidFill>
              </a:defRPr>
            </a:pPr>
            <a:endParaRPr/>
          </a:p>
        </p:txBody>
      </p:sp>
      <p:sp>
        <p:nvSpPr>
          <p:cNvPr id="9" name="Shape 49"/>
          <p:cNvSpPr/>
          <p:nvPr/>
        </p:nvSpPr>
        <p:spPr>
          <a:xfrm>
            <a:off x="2015072" y="5119581"/>
            <a:ext cx="507989" cy="5079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01600">
            <a:solidFill>
              <a:srgbClr val="FFC000"/>
            </a:solidFill>
            <a:miter lim="400000"/>
          </a:ln>
        </p:spPr>
        <p:txBody>
          <a:bodyPr lIns="0" tIns="0" rIns="0" bIns="0" anchor="ctr"/>
          <a:lstStyle/>
          <a:p>
            <a:pPr lvl="0">
              <a:defRPr sz="2400">
                <a:solidFill>
                  <a:srgbClr val="FFFFFF"/>
                </a:solidFill>
              </a:defRPr>
            </a:pPr>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第二节  评定的工具与方法</a:t>
            </a:r>
          </a:p>
        </p:txBody>
      </p:sp>
      <p:sp>
        <p:nvSpPr>
          <p:cNvPr id="6" name="Shape 103"/>
          <p:cNvSpPr/>
          <p:nvPr/>
        </p:nvSpPr>
        <p:spPr>
          <a:xfrm>
            <a:off x="467544" y="1656000"/>
            <a:ext cx="8208912" cy="4346126"/>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做好适当的动员</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严格按照测试的规范操作要求</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不宜在疲劳、饱餐或受试者易被干扰的环境内进行肌力测试</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年老体弱与心血管系统</a:t>
            </a:r>
            <a:r>
              <a:rPr lang="zh-CN" altLang="en-US" sz="2600" dirty="0" smtClean="0">
                <a:solidFill>
                  <a:prstClr val="black"/>
                </a:solidFill>
                <a:latin typeface="微软雅黑" panose="020B0503020204020204" pitchFamily="34" charset="-122"/>
                <a:ea typeface="微软雅黑" panose="020B0503020204020204" pitchFamily="34" charset="-122"/>
                <a:sym typeface="宋体" panose="02010600030101010101" pitchFamily="2" charset="-122"/>
              </a:rPr>
              <a:t>疾病病人慎</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用</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骨折愈合不良、严重疼痛、骨关节肿瘤等不宜进行肌力检查</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五</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注意事项</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第二节  评定的工具与方法</a:t>
            </a:r>
          </a:p>
        </p:txBody>
      </p:sp>
      <p:sp>
        <p:nvSpPr>
          <p:cNvPr id="6" name="Shape 103"/>
          <p:cNvSpPr/>
          <p:nvPr/>
        </p:nvSpPr>
        <p:spPr>
          <a:xfrm>
            <a:off x="467544" y="1700808"/>
            <a:ext cx="8208912" cy="3064942"/>
          </a:xfrm>
          <a:prstGeom prst="rect">
            <a:avLst/>
          </a:prstGeom>
          <a:ln w="12700">
            <a:noFill/>
            <a:miter lim="400000"/>
          </a:ln>
        </p:spPr>
        <p:txBody>
          <a:bodyPr wrap="square" lIns="50800" tIns="50800" rIns="50800" bIns="50800" anchor="t">
            <a:spAutoFit/>
          </a:bodyPr>
          <a:lstStyle/>
          <a:p>
            <a:pPr marL="285750" marR="0" lvl="0" indent="-285750" algn="just" defTabSz="914400" rtl="0" eaLnBrk="1" fontAlgn="auto" latinLnBrk="0" hangingPunct="1">
              <a:lnSpc>
                <a:spcPct val="125000"/>
              </a:lnSpc>
              <a:spcBef>
                <a:spcPts val="1800"/>
              </a:spcBef>
              <a:spcAft>
                <a:spcPts val="0"/>
              </a:spcAft>
              <a:buClr>
                <a:srgbClr val="C00000"/>
              </a:buClr>
              <a:buSzPct val="100000"/>
              <a:buFont typeface="Wingdings" panose="05000000000000000000" pitchFamily="2" charset="2"/>
              <a:buChar char=""/>
              <a:defRPr sz="2800"/>
            </a:pPr>
            <a:r>
              <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同时记录关节活动受限和肌肉痉挛</a:t>
            </a:r>
          </a:p>
          <a:p>
            <a:pPr marL="285750" marR="0" lvl="0" indent="-285750" algn="just" defTabSz="914400" rtl="0" eaLnBrk="1" fontAlgn="auto" latinLnBrk="0" hangingPunct="1">
              <a:lnSpc>
                <a:spcPct val="125000"/>
              </a:lnSpc>
              <a:spcBef>
                <a:spcPts val="1800"/>
              </a:spcBef>
              <a:spcAft>
                <a:spcPts val="0"/>
              </a:spcAft>
              <a:buClr>
                <a:srgbClr val="C00000"/>
              </a:buClr>
              <a:buSzPct val="100000"/>
              <a:buFont typeface="Wingdings" panose="05000000000000000000" pitchFamily="2" charset="2"/>
              <a:buChar char=""/>
              <a:defRPr sz="2800"/>
            </a:pPr>
            <a:r>
              <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肌力检查主要适用于肌肉本身、运动终板和下运动神经元伤病引起的肌肉力量变化的检测；上运动神经元伤病应使用专门的评定方法评估其运动功能</a:t>
            </a:r>
            <a:endPar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a:p>
            <a:pPr marR="0" lvl="0" algn="just" defTabSz="914400" rtl="0" eaLnBrk="1" fontAlgn="auto" latinLnBrk="0" hangingPunct="1">
              <a:lnSpc>
                <a:spcPct val="125000"/>
              </a:lnSpc>
              <a:spcBef>
                <a:spcPts val="1800"/>
              </a:spcBef>
              <a:spcAft>
                <a:spcPts val="0"/>
              </a:spcAft>
              <a:buClr>
                <a:srgbClr val="C00000"/>
              </a:buClr>
              <a:buSzPct val="100000"/>
              <a:defRPr sz="2800"/>
            </a:pPr>
            <a:endPar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五、注意事项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882454"/>
            <a:ext cx="9144000" cy="1477328"/>
          </a:xfrm>
          <a:prstGeom prst="rect">
            <a:avLst/>
          </a:prstGeom>
          <a:noFill/>
        </p:spPr>
        <p:txBody>
          <a:bodyPr wrap="square" rtlCol="0">
            <a:spAutoFit/>
          </a:bodyPr>
          <a:lstStyle/>
          <a:p>
            <a:pPr marR="0" indent="0" algn="ctr" fontAlgn="auto">
              <a:lnSpc>
                <a:spcPct val="125000"/>
              </a:lnSpc>
              <a:spcBef>
                <a:spcPts val="0"/>
              </a:spcBef>
              <a:spcAft>
                <a:spcPts val="0"/>
              </a:spcAft>
              <a:buClrTx/>
              <a:buSzTx/>
              <a:buFontTx/>
              <a:buNone/>
              <a:defRPr/>
            </a:pPr>
            <a:r>
              <a:rPr lang="zh-CN" altLang="en-US" sz="3600" b="1" dirty="0">
                <a:solidFill>
                  <a:schemeClr val="bg1"/>
                </a:solidFill>
                <a:latin typeface="微软雅黑" panose="020B0503020204020204" pitchFamily="34" charset="-122"/>
                <a:ea typeface="微软雅黑" panose="020B0503020204020204" pitchFamily="34" charset="-122"/>
              </a:rPr>
              <a:t>第三节</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3600" b="1" dirty="0">
                <a:solidFill>
                  <a:schemeClr val="bg1"/>
                </a:solidFill>
                <a:latin typeface="微软雅黑" panose="020B0503020204020204" pitchFamily="34" charset="-122"/>
                <a:ea typeface="微软雅黑" panose="020B0503020204020204" pitchFamily="34" charset="-122"/>
              </a:rPr>
              <a:t>手法肌力检查</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a:t>
            </a:r>
            <a:r>
              <a:rPr lang="zh-CN" altLang="en-US" sz="2800" b="1" dirty="0">
                <a:solidFill>
                  <a:srgbClr val="FFC000"/>
                </a:solidFill>
                <a:latin typeface="微软雅黑" panose="020B0503020204020204" pitchFamily="34" charset="-122"/>
                <a:ea typeface="微软雅黑" panose="020B0503020204020204" pitchFamily="34" charset="-122"/>
              </a:rPr>
              <a:t>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6" name="Shape 103"/>
          <p:cNvSpPr/>
          <p:nvPr/>
        </p:nvSpPr>
        <p:spPr>
          <a:xfrm>
            <a:off x="467544" y="1656000"/>
            <a:ext cx="8208912" cy="3295774"/>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详见教材参见教材</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主要掌握肩、肘、腕、髋、膝、踝以及颈和躯干的屈伸检测</a:t>
            </a:r>
          </a:p>
          <a:p>
            <a:pPr marL="285750" marR="0" lvl="0" indent="-285750" algn="just" defTabSz="914400" rtl="0" eaLnBrk="1" fontAlgn="auto" latinLnBrk="0" hangingPunct="1">
              <a:lnSpc>
                <a:spcPct val="125000"/>
              </a:lnSpc>
              <a:spcBef>
                <a:spcPts val="1800"/>
              </a:spcBef>
              <a:spcAft>
                <a:spcPts val="0"/>
              </a:spcAft>
              <a:buClr>
                <a:srgbClr val="C00000"/>
              </a:buClr>
              <a:buSzPct val="100000"/>
              <a:buFont typeface="Wingdings" panose="05000000000000000000" pitchFamily="2" charset="2"/>
              <a:buChar char=""/>
              <a:defRPr sz="2800"/>
            </a:pPr>
            <a:endParaRPr kumimoji="0" lang="en-US" altLang="zh-CN"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0" marR="0" lvl="0" indent="0" algn="just" defTabSz="914400" rtl="0" eaLnBrk="1" fontAlgn="auto" latinLnBrk="0" hangingPunct="1">
              <a:lnSpc>
                <a:spcPct val="125000"/>
              </a:lnSpc>
              <a:spcBef>
                <a:spcPts val="1800"/>
              </a:spcBef>
              <a:spcAft>
                <a:spcPts val="0"/>
              </a:spcAft>
              <a:buClr>
                <a:srgbClr val="C00000"/>
              </a:buClr>
              <a:buSzPct val="100000"/>
              <a:buFontTx/>
              <a:buNone/>
              <a:defRPr sz="2800"/>
            </a:pPr>
            <a:endPar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肢体、躯干肌肉的手法检查 </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en-US" altLang="zh-CN"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MMT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流程图</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Shape 130"/>
          <p:cNvSpPr/>
          <p:nvPr/>
        </p:nvSpPr>
        <p:spPr>
          <a:xfrm>
            <a:off x="107504" y="3075159"/>
            <a:ext cx="1512888" cy="1938992"/>
          </a:xfrm>
          <a:prstGeom prst="rect">
            <a:avLst/>
          </a:prstGeom>
          <a:ln w="25400">
            <a:solidFill>
              <a:srgbClr val="FF0000"/>
            </a:solidFill>
          </a:ln>
        </p:spPr>
        <p:txBody>
          <a:bodyPr lIns="45719" rIns="45719">
            <a:spAutoFit/>
          </a:bodyPr>
          <a:lstStyle>
            <a:lvl1pP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defRPr>
                <a:latin typeface="Garamond" panose="02020404030301010803"/>
                <a:ea typeface="Garamond" panose="02020404030301010803"/>
                <a:cs typeface="Garamond" panose="02020404030301010803"/>
                <a:sym typeface="Garamond" panose="02020404030301010803"/>
              </a:defRPr>
            </a:pPr>
            <a:r>
              <a:rPr kern="0" dirty="0" err="1">
                <a:solidFill>
                  <a:schemeClr val="tx1"/>
                </a:solidFill>
                <a:latin typeface="微软雅黑" panose="020B0503020204020204" pitchFamily="34" charset="-122"/>
                <a:ea typeface="微软雅黑" panose="020B0503020204020204" pitchFamily="34" charset="-122"/>
                <a:cs typeface="Garamond" panose="02020404030301010803"/>
              </a:rPr>
              <a:t>检查某肌群时，先嘱受试者自主抗重力运动</a:t>
            </a:r>
            <a:endParaRPr kern="0" dirty="0">
              <a:solidFill>
                <a:schemeClr val="tx1"/>
              </a:solidFill>
              <a:latin typeface="微软雅黑" panose="020B0503020204020204" pitchFamily="34" charset="-122"/>
              <a:ea typeface="微软雅黑" panose="020B0503020204020204" pitchFamily="34" charset="-122"/>
              <a:cs typeface="Garamond" panose="02020404030301010803"/>
            </a:endParaRPr>
          </a:p>
        </p:txBody>
      </p:sp>
      <p:sp>
        <p:nvSpPr>
          <p:cNvPr id="7" name="Shape 131"/>
          <p:cNvSpPr/>
          <p:nvPr/>
        </p:nvSpPr>
        <p:spPr>
          <a:xfrm>
            <a:off x="1620392" y="4011784"/>
            <a:ext cx="360363" cy="1"/>
          </a:xfrm>
          <a:prstGeom prst="line">
            <a:avLst/>
          </a:prstGeom>
          <a:ln w="25400">
            <a:solidFill>
              <a:srgbClr val="FF0000"/>
            </a:solidFill>
          </a:ln>
        </p:spPr>
        <p:txBody>
          <a:bodyPr wrap="square" lIns="45719" rIns="45719">
            <a:spAutoFit/>
          </a:bodyPr>
          <a:lstStyle/>
          <a:p>
            <a:pPr algn="just" hangingPunct="0"/>
            <a:endParaRPr sz="2400" kern="0">
              <a:latin typeface="微软雅黑" panose="020B0503020204020204" pitchFamily="34" charset="-122"/>
              <a:ea typeface="微软雅黑" panose="020B0503020204020204" pitchFamily="34" charset="-122"/>
              <a:sym typeface="Garamond" panose="02020404030301010803"/>
            </a:endParaRPr>
          </a:p>
        </p:txBody>
      </p:sp>
      <p:sp>
        <p:nvSpPr>
          <p:cNvPr id="8" name="Shape 132"/>
          <p:cNvSpPr/>
          <p:nvPr/>
        </p:nvSpPr>
        <p:spPr>
          <a:xfrm flipH="1">
            <a:off x="1979166" y="2498897"/>
            <a:ext cx="2" cy="3097213"/>
          </a:xfrm>
          <a:prstGeom prst="line">
            <a:avLst/>
          </a:prstGeom>
          <a:ln w="25400">
            <a:solidFill>
              <a:srgbClr val="FF0000"/>
            </a:solidFill>
          </a:ln>
        </p:spPr>
        <p:txBody>
          <a:bodyPr lIns="45719" rIns="45719">
            <a:spAutoFit/>
          </a:bodyPr>
          <a:lstStyle/>
          <a:p>
            <a:pPr algn="just" hangingPunct="0"/>
            <a:endParaRPr sz="2400" kern="0">
              <a:latin typeface="微软雅黑" panose="020B0503020204020204" pitchFamily="34" charset="-122"/>
              <a:ea typeface="微软雅黑" panose="020B0503020204020204" pitchFamily="34" charset="-122"/>
              <a:sym typeface="Garamond" panose="02020404030301010803"/>
            </a:endParaRPr>
          </a:p>
        </p:txBody>
      </p:sp>
      <p:sp>
        <p:nvSpPr>
          <p:cNvPr id="9" name="Shape 133"/>
          <p:cNvSpPr/>
          <p:nvPr/>
        </p:nvSpPr>
        <p:spPr>
          <a:xfrm>
            <a:off x="1979167" y="2498897"/>
            <a:ext cx="360363" cy="0"/>
          </a:xfrm>
          <a:prstGeom prst="line">
            <a:avLst/>
          </a:prstGeom>
          <a:ln w="25400">
            <a:solidFill>
              <a:srgbClr val="FF0000"/>
            </a:solidFill>
            <a:headEnd w="lg" len="lg"/>
            <a:tailEnd type="triangle" w="med" len="lg"/>
          </a:ln>
        </p:spPr>
        <p:txBody>
          <a:bodyPr lIns="45719" rIns="45719"/>
          <a:lstStyle/>
          <a:p>
            <a:pPr hangingPunct="0">
              <a:defRPr>
                <a:solidFill>
                  <a:srgbClr val="FFFFFF"/>
                </a:solidFill>
              </a:defRPr>
            </a:pPr>
            <a:endParaRPr kern="0">
              <a:latin typeface="Garamond" panose="02020404030301010803"/>
              <a:sym typeface="Garamond" panose="02020404030301010803"/>
            </a:endParaRPr>
          </a:p>
        </p:txBody>
      </p:sp>
      <p:sp>
        <p:nvSpPr>
          <p:cNvPr id="10" name="Shape 134"/>
          <p:cNvSpPr/>
          <p:nvPr/>
        </p:nvSpPr>
        <p:spPr>
          <a:xfrm>
            <a:off x="1979167" y="5596109"/>
            <a:ext cx="360363"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11" name="Shape 135"/>
          <p:cNvSpPr/>
          <p:nvPr/>
        </p:nvSpPr>
        <p:spPr>
          <a:xfrm>
            <a:off x="2339529" y="2067097"/>
            <a:ext cx="936626" cy="828000"/>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r>
              <a:rPr kern="0" dirty="0">
                <a:solidFill>
                  <a:schemeClr val="tx1"/>
                </a:solidFill>
                <a:latin typeface="微软雅黑" panose="020B0503020204020204" pitchFamily="34" charset="-122"/>
                <a:ea typeface="微软雅黑" panose="020B0503020204020204" pitchFamily="34" charset="-122"/>
              </a:rPr>
              <a:t>可</a:t>
            </a:r>
            <a:r>
              <a:rPr lang="zh-CN" altLang="en-US" kern="0" dirty="0">
                <a:solidFill>
                  <a:schemeClr val="tx1"/>
                </a:solidFill>
                <a:latin typeface="微软雅黑" panose="020B0503020204020204" pitchFamily="34" charset="-122"/>
                <a:ea typeface="微软雅黑" panose="020B0503020204020204" pitchFamily="34" charset="-122"/>
              </a:rPr>
              <a:t>以</a:t>
            </a:r>
            <a:r>
              <a:rPr kern="0" dirty="0" err="1">
                <a:solidFill>
                  <a:schemeClr val="tx1"/>
                </a:solidFill>
                <a:latin typeface="微软雅黑" panose="020B0503020204020204" pitchFamily="34" charset="-122"/>
                <a:ea typeface="微软雅黑" panose="020B0503020204020204" pitchFamily="34" charset="-122"/>
              </a:rPr>
              <a:t>完成</a:t>
            </a:r>
            <a:endParaRPr kern="0" dirty="0">
              <a:solidFill>
                <a:schemeClr val="tx1"/>
              </a:solidFill>
              <a:latin typeface="微软雅黑" panose="020B0503020204020204" pitchFamily="34" charset="-122"/>
              <a:ea typeface="微软雅黑" panose="020B0503020204020204" pitchFamily="34" charset="-122"/>
            </a:endParaRPr>
          </a:p>
        </p:txBody>
      </p:sp>
      <p:sp>
        <p:nvSpPr>
          <p:cNvPr id="12" name="Shape 136"/>
          <p:cNvSpPr/>
          <p:nvPr/>
        </p:nvSpPr>
        <p:spPr>
          <a:xfrm>
            <a:off x="2339529" y="5164309"/>
            <a:ext cx="936626" cy="828000"/>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r>
              <a:rPr kern="0" dirty="0" err="1">
                <a:solidFill>
                  <a:schemeClr val="tx1"/>
                </a:solidFill>
                <a:latin typeface="微软雅黑" panose="020B0503020204020204" pitchFamily="34" charset="-122"/>
                <a:ea typeface="微软雅黑" panose="020B0503020204020204" pitchFamily="34" charset="-122"/>
              </a:rPr>
              <a:t>无法完成</a:t>
            </a:r>
            <a:endParaRPr kern="0" dirty="0">
              <a:solidFill>
                <a:schemeClr val="tx1"/>
              </a:solidFill>
              <a:latin typeface="微软雅黑" panose="020B0503020204020204" pitchFamily="34" charset="-122"/>
              <a:ea typeface="微软雅黑" panose="020B0503020204020204" pitchFamily="34" charset="-122"/>
            </a:endParaRPr>
          </a:p>
        </p:txBody>
      </p:sp>
      <p:sp>
        <p:nvSpPr>
          <p:cNvPr id="13" name="Shape 137"/>
          <p:cNvSpPr/>
          <p:nvPr/>
        </p:nvSpPr>
        <p:spPr>
          <a:xfrm>
            <a:off x="3276154" y="2498897"/>
            <a:ext cx="1439863" cy="0"/>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14" name="Shape 138"/>
          <p:cNvSpPr/>
          <p:nvPr/>
        </p:nvSpPr>
        <p:spPr>
          <a:xfrm>
            <a:off x="3489109" y="2102609"/>
            <a:ext cx="1015661" cy="369332"/>
          </a:xfrm>
          <a:prstGeom prst="rect">
            <a:avLst/>
          </a:prstGeom>
          <a:ln w="12700">
            <a:noFill/>
            <a:miter lim="400000"/>
          </a:ln>
        </p:spPr>
        <p:txBody>
          <a:bodyPr wrap="none" lIns="45719" rIns="45719">
            <a:spAutoFit/>
          </a:bodyPr>
          <a:lstStyle>
            <a:lvl1pPr algn="ctr">
              <a:defRPr sz="20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a:latin typeface="Garamond" panose="02020404030301010803"/>
                <a:ea typeface="Garamond" panose="02020404030301010803"/>
                <a:cs typeface="Garamond" panose="02020404030301010803"/>
                <a:sym typeface="Garamond" panose="02020404030301010803"/>
              </a:defRPr>
            </a:pPr>
            <a:r>
              <a:rPr sz="1800" kern="0" dirty="0" err="1">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rPr>
              <a:t>给予阻力</a:t>
            </a:r>
            <a:endParaRPr sz="1800" kern="0" dirty="0">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endParaRPr>
          </a:p>
        </p:txBody>
      </p:sp>
      <p:sp>
        <p:nvSpPr>
          <p:cNvPr id="15" name="Shape 139"/>
          <p:cNvSpPr/>
          <p:nvPr/>
        </p:nvSpPr>
        <p:spPr>
          <a:xfrm>
            <a:off x="4716017" y="1709564"/>
            <a:ext cx="0" cy="1584326"/>
          </a:xfrm>
          <a:prstGeom prst="line">
            <a:avLst/>
          </a:prstGeom>
          <a:ln w="25400">
            <a:solidFill>
              <a:srgbClr val="FF0000"/>
            </a:solidFill>
          </a:ln>
        </p:spPr>
        <p:txBody>
          <a:bodyPr lIns="45719" rIns="45719">
            <a:spAutoFit/>
          </a:bodyPr>
          <a:lstStyle/>
          <a:p>
            <a:pPr algn="just" hangingPunct="0"/>
            <a:endParaRPr sz="2400" kern="0">
              <a:latin typeface="微软雅黑" panose="020B0503020204020204" pitchFamily="34" charset="-122"/>
              <a:ea typeface="微软雅黑" panose="020B0503020204020204" pitchFamily="34" charset="-122"/>
              <a:sym typeface="Garamond" panose="02020404030301010803"/>
            </a:endParaRPr>
          </a:p>
        </p:txBody>
      </p:sp>
      <p:sp>
        <p:nvSpPr>
          <p:cNvPr id="16" name="Shape 140"/>
          <p:cNvSpPr/>
          <p:nvPr/>
        </p:nvSpPr>
        <p:spPr>
          <a:xfrm>
            <a:off x="4716017" y="1709564"/>
            <a:ext cx="647700"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17" name="Shape 141"/>
          <p:cNvSpPr/>
          <p:nvPr/>
        </p:nvSpPr>
        <p:spPr>
          <a:xfrm>
            <a:off x="4716017" y="2501727"/>
            <a:ext cx="647700" cy="0"/>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18" name="Shape 142"/>
          <p:cNvSpPr/>
          <p:nvPr/>
        </p:nvSpPr>
        <p:spPr>
          <a:xfrm>
            <a:off x="4716017" y="3293889"/>
            <a:ext cx="647700"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19" name="Shape 143"/>
          <p:cNvSpPr/>
          <p:nvPr/>
        </p:nvSpPr>
        <p:spPr>
          <a:xfrm>
            <a:off x="5363717" y="1493664"/>
            <a:ext cx="1511300" cy="461665"/>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r>
              <a:rPr kern="0" dirty="0" err="1">
                <a:solidFill>
                  <a:schemeClr val="tx1"/>
                </a:solidFill>
                <a:latin typeface="微软雅黑" panose="020B0503020204020204" pitchFamily="34" charset="-122"/>
                <a:ea typeface="微软雅黑" panose="020B0503020204020204" pitchFamily="34" charset="-122"/>
              </a:rPr>
              <a:t>完全抗阻</a:t>
            </a:r>
            <a:endParaRPr kern="0" dirty="0">
              <a:solidFill>
                <a:schemeClr val="tx1"/>
              </a:solidFill>
              <a:latin typeface="微软雅黑" panose="020B0503020204020204" pitchFamily="34" charset="-122"/>
              <a:ea typeface="微软雅黑" panose="020B0503020204020204" pitchFamily="34" charset="-122"/>
            </a:endParaRPr>
          </a:p>
        </p:txBody>
      </p:sp>
      <p:sp>
        <p:nvSpPr>
          <p:cNvPr id="20" name="Shape 144"/>
          <p:cNvSpPr/>
          <p:nvPr/>
        </p:nvSpPr>
        <p:spPr>
          <a:xfrm>
            <a:off x="5363717" y="2285827"/>
            <a:ext cx="1511300" cy="461665"/>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r>
              <a:rPr kern="0" dirty="0" err="1">
                <a:solidFill>
                  <a:schemeClr val="tx1"/>
                </a:solidFill>
                <a:latin typeface="微软雅黑" panose="020B0503020204020204" pitchFamily="34" charset="-122"/>
                <a:ea typeface="微软雅黑" panose="020B0503020204020204" pitchFamily="34" charset="-122"/>
              </a:rPr>
              <a:t>部分抗阻</a:t>
            </a:r>
            <a:endParaRPr kern="0" dirty="0">
              <a:solidFill>
                <a:schemeClr val="tx1"/>
              </a:solidFill>
              <a:latin typeface="微软雅黑" panose="020B0503020204020204" pitchFamily="34" charset="-122"/>
              <a:ea typeface="微软雅黑" panose="020B0503020204020204" pitchFamily="34" charset="-122"/>
            </a:endParaRPr>
          </a:p>
        </p:txBody>
      </p:sp>
      <p:sp>
        <p:nvSpPr>
          <p:cNvPr id="21" name="Shape 145"/>
          <p:cNvSpPr/>
          <p:nvPr/>
        </p:nvSpPr>
        <p:spPr>
          <a:xfrm>
            <a:off x="5363717" y="3077989"/>
            <a:ext cx="1511300" cy="461665"/>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r>
              <a:rPr kern="0" dirty="0" err="1">
                <a:solidFill>
                  <a:schemeClr val="tx1"/>
                </a:solidFill>
                <a:latin typeface="微软雅黑" panose="020B0503020204020204" pitchFamily="34" charset="-122"/>
                <a:ea typeface="微软雅黑" panose="020B0503020204020204" pitchFamily="34" charset="-122"/>
              </a:rPr>
              <a:t>无法抗阻</a:t>
            </a:r>
            <a:endParaRPr kern="0" dirty="0">
              <a:solidFill>
                <a:schemeClr val="tx1"/>
              </a:solidFill>
              <a:latin typeface="微软雅黑" panose="020B0503020204020204" pitchFamily="34" charset="-122"/>
              <a:ea typeface="微软雅黑" panose="020B0503020204020204" pitchFamily="34" charset="-122"/>
            </a:endParaRPr>
          </a:p>
        </p:txBody>
      </p:sp>
      <p:sp>
        <p:nvSpPr>
          <p:cNvPr id="22" name="Shape 146"/>
          <p:cNvSpPr/>
          <p:nvPr/>
        </p:nvSpPr>
        <p:spPr>
          <a:xfrm>
            <a:off x="6948264" y="1484784"/>
            <a:ext cx="581247" cy="461665"/>
          </a:xfrm>
          <a:prstGeom prst="rect">
            <a:avLst/>
          </a:prstGeom>
          <a:ln w="12700">
            <a:noFill/>
            <a:miter lim="400000"/>
          </a:ln>
        </p:spPr>
        <p:txBody>
          <a:bodyPr wrap="none" lIns="45719" rIns="45719">
            <a:spAutoFit/>
          </a:bodyPr>
          <a:lstStyle/>
          <a:p>
            <a:pPr algn="ctr" hangingPunct="0">
              <a:defRPr sz="2400">
                <a:solidFill>
                  <a:srgbClr val="FFFF00"/>
                </a:solidFill>
              </a:defRPr>
            </a:pPr>
            <a:r>
              <a:rPr sz="2400" kern="0" dirty="0">
                <a:solidFill>
                  <a:srgbClr val="00B050"/>
                </a:solidFill>
                <a:latin typeface="微软雅黑" panose="020B0503020204020204" pitchFamily="34" charset="-122"/>
                <a:ea typeface="微软雅黑" panose="020B0503020204020204" pitchFamily="34" charset="-122"/>
                <a:sym typeface="Garamond" panose="02020404030301010803"/>
              </a:rPr>
              <a:t>5</a:t>
            </a:r>
            <a:r>
              <a:rPr sz="2400" kern="0" dirty="0">
                <a:solidFill>
                  <a:srgbClr val="00B050"/>
                </a:solidFill>
                <a:latin typeface="微软雅黑" panose="020B0503020204020204" pitchFamily="34" charset="-122"/>
                <a:ea typeface="微软雅黑" panose="020B0503020204020204" pitchFamily="34" charset="-122"/>
                <a:sym typeface="宋体" panose="02010600030101010101" pitchFamily="2" charset="-122"/>
              </a:rPr>
              <a:t>级</a:t>
            </a:r>
          </a:p>
        </p:txBody>
      </p:sp>
      <p:sp>
        <p:nvSpPr>
          <p:cNvPr id="23" name="Shape 147"/>
          <p:cNvSpPr/>
          <p:nvPr/>
        </p:nvSpPr>
        <p:spPr>
          <a:xfrm>
            <a:off x="6948264" y="2276949"/>
            <a:ext cx="581247" cy="461665"/>
          </a:xfrm>
          <a:prstGeom prst="rect">
            <a:avLst/>
          </a:prstGeom>
          <a:ln w="12700">
            <a:noFill/>
            <a:miter lim="400000"/>
          </a:ln>
        </p:spPr>
        <p:txBody>
          <a:bodyPr wrap="none" lIns="45719" rIns="45719">
            <a:spAutoFit/>
          </a:bodyPr>
          <a:lstStyle/>
          <a:p>
            <a:pPr algn="ctr" hangingPunct="0">
              <a:defRPr sz="2400">
                <a:solidFill>
                  <a:srgbClr val="FFFF00"/>
                </a:solidFill>
              </a:defRPr>
            </a:pPr>
            <a:r>
              <a:rPr sz="2400" kern="0" dirty="0">
                <a:solidFill>
                  <a:srgbClr val="00B050"/>
                </a:solidFill>
                <a:latin typeface="微软雅黑" panose="020B0503020204020204" pitchFamily="34" charset="-122"/>
                <a:ea typeface="微软雅黑" panose="020B0503020204020204" pitchFamily="34" charset="-122"/>
                <a:sym typeface="Garamond" panose="02020404030301010803"/>
              </a:rPr>
              <a:t>4</a:t>
            </a:r>
            <a:r>
              <a:rPr sz="2400" kern="0" dirty="0">
                <a:solidFill>
                  <a:srgbClr val="00B050"/>
                </a:solidFill>
                <a:latin typeface="微软雅黑" panose="020B0503020204020204" pitchFamily="34" charset="-122"/>
                <a:ea typeface="微软雅黑" panose="020B0503020204020204" pitchFamily="34" charset="-122"/>
                <a:sym typeface="宋体" panose="02010600030101010101" pitchFamily="2" charset="-122"/>
              </a:rPr>
              <a:t>级</a:t>
            </a:r>
          </a:p>
        </p:txBody>
      </p:sp>
      <p:sp>
        <p:nvSpPr>
          <p:cNvPr id="24" name="Shape 148"/>
          <p:cNvSpPr/>
          <p:nvPr/>
        </p:nvSpPr>
        <p:spPr>
          <a:xfrm>
            <a:off x="6948265" y="3069111"/>
            <a:ext cx="648072" cy="461665"/>
          </a:xfrm>
          <a:prstGeom prst="rect">
            <a:avLst/>
          </a:prstGeom>
          <a:ln w="12700">
            <a:noFill/>
            <a:miter lim="400000"/>
          </a:ln>
        </p:spPr>
        <p:txBody>
          <a:bodyPr wrap="square" lIns="45719" rIns="45719">
            <a:spAutoFit/>
          </a:bodyPr>
          <a:lstStyle/>
          <a:p>
            <a:pPr algn="ctr" hangingPunct="0">
              <a:defRPr sz="2400">
                <a:solidFill>
                  <a:srgbClr val="FFFF00"/>
                </a:solidFill>
              </a:defRPr>
            </a:pPr>
            <a:r>
              <a:rPr sz="2400" kern="0" dirty="0">
                <a:solidFill>
                  <a:srgbClr val="00B050"/>
                </a:solidFill>
                <a:latin typeface="微软雅黑" panose="020B0503020204020204" pitchFamily="34" charset="-122"/>
                <a:ea typeface="微软雅黑" panose="020B0503020204020204" pitchFamily="34" charset="-122"/>
                <a:sym typeface="Garamond" panose="02020404030301010803"/>
              </a:rPr>
              <a:t>3</a:t>
            </a:r>
            <a:r>
              <a:rPr sz="2400" kern="0" dirty="0">
                <a:solidFill>
                  <a:srgbClr val="00B050"/>
                </a:solidFill>
                <a:latin typeface="微软雅黑" panose="020B0503020204020204" pitchFamily="34" charset="-122"/>
                <a:ea typeface="微软雅黑" panose="020B0503020204020204" pitchFamily="34" charset="-122"/>
                <a:sym typeface="宋体" panose="02010600030101010101" pitchFamily="2" charset="-122"/>
              </a:rPr>
              <a:t>级</a:t>
            </a:r>
          </a:p>
        </p:txBody>
      </p:sp>
      <p:sp>
        <p:nvSpPr>
          <p:cNvPr id="25" name="Shape 149"/>
          <p:cNvSpPr/>
          <p:nvPr/>
        </p:nvSpPr>
        <p:spPr>
          <a:xfrm>
            <a:off x="3276154" y="5596109"/>
            <a:ext cx="1368426"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26" name="Shape 150"/>
          <p:cNvSpPr/>
          <p:nvPr/>
        </p:nvSpPr>
        <p:spPr>
          <a:xfrm>
            <a:off x="3316483" y="5199821"/>
            <a:ext cx="1246493" cy="369332"/>
          </a:xfrm>
          <a:prstGeom prst="rect">
            <a:avLst/>
          </a:prstGeom>
          <a:ln w="12700">
            <a:noFill/>
            <a:miter lim="400000"/>
          </a:ln>
        </p:spPr>
        <p:txBody>
          <a:bodyPr wrap="none" lIns="45719" rIns="45719">
            <a:spAutoFit/>
          </a:bodyPr>
          <a:lstStyle>
            <a:lvl1pPr algn="ctr">
              <a:defRPr sz="20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a:latin typeface="Garamond" panose="02020404030301010803"/>
                <a:ea typeface="Garamond" panose="02020404030301010803"/>
                <a:cs typeface="Garamond" panose="02020404030301010803"/>
                <a:sym typeface="Garamond" panose="02020404030301010803"/>
              </a:defRPr>
            </a:pPr>
            <a:r>
              <a:rPr sz="1800" kern="0" dirty="0" err="1">
                <a:solidFill>
                  <a:srgbClr val="7030A0"/>
                </a:solidFill>
                <a:latin typeface="微软雅黑" panose="020B0503020204020204" pitchFamily="34" charset="-122"/>
                <a:ea typeface="微软雅黑" panose="020B0503020204020204" pitchFamily="34" charset="-122"/>
                <a:cs typeface="Garamond" panose="02020404030301010803"/>
              </a:rPr>
              <a:t>触摸是否有</a:t>
            </a:r>
            <a:endParaRPr sz="1800" kern="0" dirty="0">
              <a:solidFill>
                <a:srgbClr val="7030A0"/>
              </a:solidFill>
              <a:latin typeface="微软雅黑" panose="020B0503020204020204" pitchFamily="34" charset="-122"/>
              <a:ea typeface="微软雅黑" panose="020B0503020204020204" pitchFamily="34" charset="-122"/>
              <a:cs typeface="Garamond" panose="02020404030301010803"/>
            </a:endParaRPr>
          </a:p>
        </p:txBody>
      </p:sp>
      <p:sp>
        <p:nvSpPr>
          <p:cNvPr id="27" name="Shape 151"/>
          <p:cNvSpPr/>
          <p:nvPr/>
        </p:nvSpPr>
        <p:spPr>
          <a:xfrm>
            <a:off x="3316483" y="5623157"/>
            <a:ext cx="1246493" cy="369332"/>
          </a:xfrm>
          <a:prstGeom prst="rect">
            <a:avLst/>
          </a:prstGeom>
          <a:ln w="12700">
            <a:noFill/>
            <a:miter lim="400000"/>
          </a:ln>
        </p:spPr>
        <p:txBody>
          <a:bodyPr wrap="none" lIns="45719" rIns="45719">
            <a:spAutoFit/>
          </a:bodyPr>
          <a:lstStyle>
            <a:lvl1pPr algn="ctr">
              <a:defRPr sz="20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a:latin typeface="Garamond" panose="02020404030301010803"/>
                <a:ea typeface="Garamond" panose="02020404030301010803"/>
                <a:cs typeface="Garamond" panose="02020404030301010803"/>
                <a:sym typeface="Garamond" panose="02020404030301010803"/>
              </a:defRPr>
            </a:pPr>
            <a:r>
              <a:rPr sz="1800" kern="0" dirty="0" err="1">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rPr>
              <a:t>肌纤维收缩</a:t>
            </a:r>
            <a:endParaRPr sz="1800" kern="0" dirty="0">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endParaRPr>
          </a:p>
        </p:txBody>
      </p:sp>
      <p:sp>
        <p:nvSpPr>
          <p:cNvPr id="28" name="Shape 152"/>
          <p:cNvSpPr/>
          <p:nvPr/>
        </p:nvSpPr>
        <p:spPr>
          <a:xfrm>
            <a:off x="4644579" y="4902018"/>
            <a:ext cx="1" cy="1368426"/>
          </a:xfrm>
          <a:prstGeom prst="line">
            <a:avLst/>
          </a:prstGeom>
          <a:ln w="25400">
            <a:solidFill>
              <a:srgbClr val="FF0000"/>
            </a:solidFill>
          </a:ln>
        </p:spPr>
        <p:txBody>
          <a:bodyPr lIns="45719" rIns="45719">
            <a:spAutoFit/>
          </a:bodyPr>
          <a:lstStyle/>
          <a:p>
            <a:pPr algn="just" hangingPunct="0"/>
            <a:endParaRPr sz="2400" kern="0">
              <a:latin typeface="微软雅黑" panose="020B0503020204020204" pitchFamily="34" charset="-122"/>
              <a:ea typeface="微软雅黑" panose="020B0503020204020204" pitchFamily="34" charset="-122"/>
              <a:sym typeface="Garamond" panose="02020404030301010803"/>
            </a:endParaRPr>
          </a:p>
        </p:txBody>
      </p:sp>
      <p:sp>
        <p:nvSpPr>
          <p:cNvPr id="29" name="Shape 153"/>
          <p:cNvSpPr/>
          <p:nvPr/>
        </p:nvSpPr>
        <p:spPr>
          <a:xfrm>
            <a:off x="4644579" y="4902018"/>
            <a:ext cx="647701"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30" name="Shape 154"/>
          <p:cNvSpPr/>
          <p:nvPr/>
        </p:nvSpPr>
        <p:spPr>
          <a:xfrm>
            <a:off x="4644579" y="6270443"/>
            <a:ext cx="647701"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31" name="Shape 155"/>
          <p:cNvSpPr/>
          <p:nvPr/>
        </p:nvSpPr>
        <p:spPr>
          <a:xfrm>
            <a:off x="5292279" y="4614681"/>
            <a:ext cx="576263" cy="461665"/>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r>
              <a:rPr kern="0" dirty="0">
                <a:solidFill>
                  <a:schemeClr val="tx1"/>
                </a:solidFill>
                <a:latin typeface="微软雅黑" panose="020B0503020204020204" pitchFamily="34" charset="-122"/>
                <a:ea typeface="微软雅黑" panose="020B0503020204020204" pitchFamily="34" charset="-122"/>
              </a:rPr>
              <a:t>有</a:t>
            </a:r>
          </a:p>
        </p:txBody>
      </p:sp>
      <p:sp>
        <p:nvSpPr>
          <p:cNvPr id="32" name="Shape 156"/>
          <p:cNvSpPr/>
          <p:nvPr/>
        </p:nvSpPr>
        <p:spPr>
          <a:xfrm>
            <a:off x="5292279" y="6054543"/>
            <a:ext cx="576263" cy="461665"/>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r>
              <a:rPr kern="0" dirty="0">
                <a:solidFill>
                  <a:schemeClr val="tx1"/>
                </a:solidFill>
                <a:latin typeface="微软雅黑" panose="020B0503020204020204" pitchFamily="34" charset="-122"/>
                <a:ea typeface="微软雅黑" panose="020B0503020204020204" pitchFamily="34" charset="-122"/>
              </a:rPr>
              <a:t>无</a:t>
            </a:r>
          </a:p>
        </p:txBody>
      </p:sp>
      <p:sp>
        <p:nvSpPr>
          <p:cNvPr id="33" name="Shape 157"/>
          <p:cNvSpPr/>
          <p:nvPr/>
        </p:nvSpPr>
        <p:spPr>
          <a:xfrm>
            <a:off x="7092504" y="4254318"/>
            <a:ext cx="1" cy="1081088"/>
          </a:xfrm>
          <a:prstGeom prst="line">
            <a:avLst/>
          </a:prstGeom>
          <a:ln w="25400">
            <a:solidFill>
              <a:srgbClr val="FF0000"/>
            </a:solidFill>
          </a:ln>
        </p:spPr>
        <p:txBody>
          <a:bodyPr lIns="45719" rIns="45719">
            <a:spAutoFit/>
          </a:bodyPr>
          <a:lstStyle/>
          <a:p>
            <a:pPr algn="just" hangingPunct="0"/>
            <a:endParaRPr sz="2400" kern="0">
              <a:latin typeface="微软雅黑" panose="020B0503020204020204" pitchFamily="34" charset="-122"/>
              <a:ea typeface="微软雅黑" panose="020B0503020204020204" pitchFamily="34" charset="-122"/>
              <a:sym typeface="Garamond" panose="02020404030301010803"/>
            </a:endParaRPr>
          </a:p>
        </p:txBody>
      </p:sp>
      <p:sp>
        <p:nvSpPr>
          <p:cNvPr id="34" name="Shape 158"/>
          <p:cNvSpPr/>
          <p:nvPr/>
        </p:nvSpPr>
        <p:spPr>
          <a:xfrm>
            <a:off x="5868542" y="4830581"/>
            <a:ext cx="1223963" cy="0"/>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35" name="Shape 159"/>
          <p:cNvSpPr/>
          <p:nvPr/>
        </p:nvSpPr>
        <p:spPr>
          <a:xfrm>
            <a:off x="5918864" y="4443171"/>
            <a:ext cx="1015661" cy="369332"/>
          </a:xfrm>
          <a:prstGeom prst="rect">
            <a:avLst/>
          </a:prstGeom>
          <a:ln w="12700">
            <a:noFill/>
            <a:miter lim="400000"/>
          </a:ln>
        </p:spPr>
        <p:txBody>
          <a:bodyPr wrap="none" lIns="45719" rIns="45719">
            <a:spAutoFit/>
          </a:bodyPr>
          <a:lstStyle>
            <a:lvl1pPr algn="ctr">
              <a:defRPr sz="20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a:latin typeface="Garamond" panose="02020404030301010803"/>
                <a:ea typeface="Garamond" panose="02020404030301010803"/>
                <a:cs typeface="Garamond" panose="02020404030301010803"/>
                <a:sym typeface="Garamond" panose="02020404030301010803"/>
              </a:defRPr>
            </a:pPr>
            <a:r>
              <a:rPr sz="1800" kern="0" dirty="0" err="1">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rPr>
              <a:t>去除重力</a:t>
            </a:r>
            <a:endParaRPr sz="1800" kern="0" dirty="0">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endParaRPr>
          </a:p>
        </p:txBody>
      </p:sp>
      <p:sp>
        <p:nvSpPr>
          <p:cNvPr id="36" name="Shape 160"/>
          <p:cNvSpPr/>
          <p:nvPr/>
        </p:nvSpPr>
        <p:spPr>
          <a:xfrm>
            <a:off x="6128119" y="4839459"/>
            <a:ext cx="553996" cy="369332"/>
          </a:xfrm>
          <a:prstGeom prst="rect">
            <a:avLst/>
          </a:prstGeom>
          <a:ln w="12700">
            <a:noFill/>
            <a:miter lim="400000"/>
          </a:ln>
        </p:spPr>
        <p:txBody>
          <a:bodyPr wrap="none" lIns="45719" rIns="45719">
            <a:spAutoFit/>
          </a:bodyPr>
          <a:lstStyle>
            <a:lvl1pPr algn="ctr">
              <a:defRPr sz="19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hangingPunct="0">
              <a:defRPr>
                <a:latin typeface="Garamond" panose="02020404030301010803"/>
                <a:ea typeface="Garamond" panose="02020404030301010803"/>
                <a:cs typeface="Garamond" panose="02020404030301010803"/>
                <a:sym typeface="Garamond" panose="02020404030301010803"/>
              </a:defRPr>
            </a:pPr>
            <a:r>
              <a:rPr sz="1800" kern="0" dirty="0" err="1">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rPr>
              <a:t>运动</a:t>
            </a:r>
            <a:endParaRPr sz="1800" kern="0" dirty="0">
              <a:solidFill>
                <a:srgbClr val="7030A0"/>
              </a:solidFill>
              <a:latin typeface="微软雅黑" panose="020B0503020204020204" pitchFamily="34" charset="-122"/>
              <a:ea typeface="微软雅黑" panose="020B0503020204020204" pitchFamily="34" charset="-122"/>
              <a:cs typeface="Garamond" panose="02020404030301010803"/>
              <a:sym typeface="Garamond" panose="02020404030301010803"/>
            </a:endParaRPr>
          </a:p>
        </p:txBody>
      </p:sp>
      <p:sp>
        <p:nvSpPr>
          <p:cNvPr id="37" name="Shape 161"/>
          <p:cNvSpPr/>
          <p:nvPr/>
        </p:nvSpPr>
        <p:spPr>
          <a:xfrm>
            <a:off x="7092504" y="4254318"/>
            <a:ext cx="360363"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38" name="Shape 162"/>
          <p:cNvSpPr/>
          <p:nvPr/>
        </p:nvSpPr>
        <p:spPr>
          <a:xfrm>
            <a:off x="7092504" y="5333818"/>
            <a:ext cx="360363" cy="1"/>
          </a:xfrm>
          <a:prstGeom prst="line">
            <a:avLst/>
          </a:prstGeom>
          <a:ln w="25400">
            <a:solidFill>
              <a:srgbClr val="FF0000"/>
            </a:solidFill>
            <a:headEnd w="lg" len="lg"/>
            <a:tailEnd type="triangle" w="med" len="lg"/>
          </a:ln>
        </p:spPr>
        <p:txBody>
          <a:bodyPr lIns="45719" rIns="45719"/>
          <a:lstStyle/>
          <a:p>
            <a:pPr hangingPunct="0"/>
            <a:endParaRPr kern="0">
              <a:latin typeface="Garamond" panose="02020404030301010803"/>
              <a:sym typeface="Garamond" panose="02020404030301010803"/>
            </a:endParaRPr>
          </a:p>
        </p:txBody>
      </p:sp>
      <p:sp>
        <p:nvSpPr>
          <p:cNvPr id="39" name="Shape 163"/>
          <p:cNvSpPr/>
          <p:nvPr/>
        </p:nvSpPr>
        <p:spPr>
          <a:xfrm>
            <a:off x="7452867" y="4902017"/>
            <a:ext cx="936625" cy="828000"/>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r>
              <a:rPr kern="0" dirty="0" err="1">
                <a:solidFill>
                  <a:schemeClr val="tx1"/>
                </a:solidFill>
                <a:latin typeface="微软雅黑" panose="020B0503020204020204" pitchFamily="34" charset="-122"/>
                <a:ea typeface="微软雅黑" panose="020B0503020204020204" pitchFamily="34" charset="-122"/>
              </a:rPr>
              <a:t>无法完成</a:t>
            </a:r>
            <a:endParaRPr kern="0" dirty="0">
              <a:solidFill>
                <a:schemeClr val="tx1"/>
              </a:solidFill>
              <a:latin typeface="微软雅黑" panose="020B0503020204020204" pitchFamily="34" charset="-122"/>
              <a:ea typeface="微软雅黑" panose="020B0503020204020204" pitchFamily="34" charset="-122"/>
            </a:endParaRPr>
          </a:p>
        </p:txBody>
      </p:sp>
      <p:sp>
        <p:nvSpPr>
          <p:cNvPr id="40" name="Shape 164"/>
          <p:cNvSpPr/>
          <p:nvPr/>
        </p:nvSpPr>
        <p:spPr>
          <a:xfrm>
            <a:off x="7452867" y="3822518"/>
            <a:ext cx="936625" cy="828000"/>
          </a:xfrm>
          <a:prstGeom prst="rect">
            <a:avLst/>
          </a:prstGeom>
          <a:ln w="25400">
            <a:solidFill>
              <a:srgbClr val="FF0000"/>
            </a:solidFill>
          </a:ln>
        </p:spPr>
        <p:txBody>
          <a:bodyPr lIns="45719" rIns="45719">
            <a:spAutoFit/>
          </a:bodyPr>
          <a:lstStyle>
            <a:lvl1pPr algn="ctr">
              <a:defRPr sz="24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just" hangingPunct="0"/>
            <a:r>
              <a:rPr kern="0" dirty="0" err="1">
                <a:solidFill>
                  <a:schemeClr val="tx1"/>
                </a:solidFill>
                <a:latin typeface="微软雅黑" panose="020B0503020204020204" pitchFamily="34" charset="-122"/>
                <a:ea typeface="微软雅黑" panose="020B0503020204020204" pitchFamily="34" charset="-122"/>
              </a:rPr>
              <a:t>可以完成</a:t>
            </a:r>
            <a:endParaRPr kern="0" dirty="0">
              <a:solidFill>
                <a:schemeClr val="tx1"/>
              </a:solidFill>
              <a:latin typeface="微软雅黑" panose="020B0503020204020204" pitchFamily="34" charset="-122"/>
              <a:ea typeface="微软雅黑" panose="020B0503020204020204" pitchFamily="34" charset="-122"/>
            </a:endParaRPr>
          </a:p>
        </p:txBody>
      </p:sp>
      <p:sp>
        <p:nvSpPr>
          <p:cNvPr id="41" name="Shape 165"/>
          <p:cNvSpPr/>
          <p:nvPr/>
        </p:nvSpPr>
        <p:spPr>
          <a:xfrm>
            <a:off x="8465581" y="3994442"/>
            <a:ext cx="581247" cy="461665"/>
          </a:xfrm>
          <a:prstGeom prst="rect">
            <a:avLst/>
          </a:prstGeom>
          <a:ln w="12700">
            <a:noFill/>
            <a:miter lim="400000"/>
          </a:ln>
        </p:spPr>
        <p:txBody>
          <a:bodyPr wrap="none" lIns="45719" rIns="45719">
            <a:spAutoFit/>
          </a:bodyPr>
          <a:lstStyle/>
          <a:p>
            <a:pPr algn="ctr" hangingPunct="0">
              <a:defRPr sz="2400">
                <a:solidFill>
                  <a:srgbClr val="FFFF00"/>
                </a:solidFill>
              </a:defRPr>
            </a:pPr>
            <a:r>
              <a:rPr sz="2400" kern="0" dirty="0">
                <a:solidFill>
                  <a:srgbClr val="00B050"/>
                </a:solidFill>
                <a:latin typeface="微软雅黑" panose="020B0503020204020204" pitchFamily="34" charset="-122"/>
                <a:ea typeface="微软雅黑" panose="020B0503020204020204" pitchFamily="34" charset="-122"/>
                <a:sym typeface="Garamond" panose="02020404030301010803"/>
              </a:rPr>
              <a:t>2</a:t>
            </a:r>
            <a:r>
              <a:rPr sz="2400" kern="0" dirty="0">
                <a:solidFill>
                  <a:srgbClr val="00B050"/>
                </a:solidFill>
                <a:latin typeface="微软雅黑" panose="020B0503020204020204" pitchFamily="34" charset="-122"/>
                <a:ea typeface="微软雅黑" panose="020B0503020204020204" pitchFamily="34" charset="-122"/>
                <a:sym typeface="宋体" panose="02010600030101010101" pitchFamily="2" charset="-122"/>
              </a:rPr>
              <a:t>级</a:t>
            </a:r>
          </a:p>
        </p:txBody>
      </p:sp>
      <p:sp>
        <p:nvSpPr>
          <p:cNvPr id="42" name="Shape 166"/>
          <p:cNvSpPr/>
          <p:nvPr/>
        </p:nvSpPr>
        <p:spPr>
          <a:xfrm>
            <a:off x="8465581" y="5085184"/>
            <a:ext cx="581247" cy="461665"/>
          </a:xfrm>
          <a:prstGeom prst="rect">
            <a:avLst/>
          </a:prstGeom>
          <a:ln w="12700">
            <a:noFill/>
            <a:miter lim="400000"/>
          </a:ln>
        </p:spPr>
        <p:txBody>
          <a:bodyPr wrap="square" lIns="45719" rIns="45719">
            <a:spAutoFit/>
          </a:bodyPr>
          <a:lstStyle/>
          <a:p>
            <a:pPr algn="ctr" hangingPunct="0">
              <a:defRPr sz="2400">
                <a:solidFill>
                  <a:srgbClr val="FFFF00"/>
                </a:solidFill>
              </a:defRPr>
            </a:pPr>
            <a:r>
              <a:rPr sz="2400" kern="0" dirty="0">
                <a:solidFill>
                  <a:srgbClr val="00B050"/>
                </a:solidFill>
                <a:latin typeface="微软雅黑" panose="020B0503020204020204" pitchFamily="34" charset="-122"/>
                <a:ea typeface="微软雅黑" panose="020B0503020204020204" pitchFamily="34" charset="-122"/>
                <a:sym typeface="Garamond" panose="02020404030301010803"/>
              </a:rPr>
              <a:t>1</a:t>
            </a:r>
            <a:r>
              <a:rPr sz="2400" kern="0" dirty="0">
                <a:solidFill>
                  <a:srgbClr val="00B050"/>
                </a:solidFill>
                <a:latin typeface="微软雅黑" panose="020B0503020204020204" pitchFamily="34" charset="-122"/>
                <a:ea typeface="微软雅黑" panose="020B0503020204020204" pitchFamily="34" charset="-122"/>
                <a:sym typeface="宋体" panose="02010600030101010101" pitchFamily="2" charset="-122"/>
              </a:rPr>
              <a:t>级</a:t>
            </a:r>
          </a:p>
        </p:txBody>
      </p:sp>
      <p:sp>
        <p:nvSpPr>
          <p:cNvPr id="43" name="Shape 167"/>
          <p:cNvSpPr/>
          <p:nvPr/>
        </p:nvSpPr>
        <p:spPr>
          <a:xfrm>
            <a:off x="5940152" y="6054543"/>
            <a:ext cx="581247" cy="461665"/>
          </a:xfrm>
          <a:prstGeom prst="rect">
            <a:avLst/>
          </a:prstGeom>
          <a:ln w="12700">
            <a:noFill/>
            <a:miter lim="400000"/>
          </a:ln>
        </p:spPr>
        <p:txBody>
          <a:bodyPr wrap="none" lIns="45719" rIns="45719">
            <a:spAutoFit/>
          </a:bodyPr>
          <a:lstStyle/>
          <a:p>
            <a:pPr algn="ctr" hangingPunct="0">
              <a:defRPr sz="2400">
                <a:solidFill>
                  <a:srgbClr val="FFFF00"/>
                </a:solidFill>
              </a:defRPr>
            </a:pPr>
            <a:r>
              <a:rPr sz="2400" kern="0" dirty="0">
                <a:solidFill>
                  <a:srgbClr val="00B050"/>
                </a:solidFill>
                <a:latin typeface="微软雅黑" panose="020B0503020204020204" pitchFamily="34" charset="-122"/>
                <a:ea typeface="微软雅黑" panose="020B0503020204020204" pitchFamily="34" charset="-122"/>
                <a:sym typeface="Garamond" panose="02020404030301010803"/>
              </a:rPr>
              <a:t>0</a:t>
            </a:r>
            <a:r>
              <a:rPr sz="2400" kern="0" dirty="0">
                <a:solidFill>
                  <a:srgbClr val="00B050"/>
                </a:solidFill>
                <a:latin typeface="微软雅黑" panose="020B0503020204020204" pitchFamily="34" charset="-122"/>
                <a:ea typeface="微软雅黑" panose="020B0503020204020204" pitchFamily="34" charset="-122"/>
                <a:sym typeface="宋体" panose="02010600030101010101" pitchFamily="2" charset="-122"/>
              </a:rPr>
              <a:t>级</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举例说明</a:t>
            </a:r>
            <a:r>
              <a:rPr lang="en-US" altLang="zh-CN"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1 </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肘屈肌力测试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Shape 170"/>
          <p:cNvSpPr txBox="1"/>
          <p:nvPr/>
        </p:nvSpPr>
        <p:spPr>
          <a:xfrm>
            <a:off x="755576" y="3883640"/>
            <a:ext cx="2878620" cy="377518"/>
          </a:xfrm>
          <a:prstGeom prst="rect">
            <a:avLst/>
          </a:prstGeom>
          <a:ln w="12700">
            <a:noFill/>
            <a:miter lim="400000"/>
          </a:ln>
        </p:spPr>
        <p:txBody>
          <a:bodyPr lIns="45719" rIns="45719" anchor="ctr">
            <a:normAutofit fontScale="92500" lnSpcReduction="10000"/>
          </a:bodyPr>
          <a:lstStyle>
            <a:lvl1pPr marL="342900" marR="0" indent="-342900" algn="l" defTabSz="914400" rtl="0" latinLnBrk="0">
              <a:lnSpc>
                <a:spcPct val="90000"/>
              </a:lnSpc>
              <a:spcBef>
                <a:spcPts val="500"/>
              </a:spcBef>
              <a:spcAft>
                <a:spcPts val="0"/>
              </a:spcAft>
              <a:buClr>
                <a:srgbClr val="FFCC00"/>
              </a:buClr>
              <a:buSzTx/>
              <a:buFont typeface="Wingdings" panose="05000000000000000000"/>
              <a:buNone/>
              <a:defRPr sz="2400" b="0" i="0" u="none" strike="noStrike" cap="none" spc="0" baseline="0">
                <a:ln>
                  <a:noFill/>
                </a:ln>
                <a:solidFill>
                  <a:srgbClr val="FFFFFF"/>
                </a:solidFill>
                <a:effectLst>
                  <a:outerShdw blurRad="12700" dist="25400" dir="2700000" rotWithShape="0">
                    <a:srgbClr val="000000"/>
                  </a:outerShdw>
                </a:effectLst>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vl2pPr marL="783590" marR="0" indent="-32639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2pPr>
            <a:lvl3pPr marL="1219200" marR="0" indent="-3048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3pPr>
            <a:lvl4pPr marL="1737360" marR="0" indent="-36576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4pPr>
            <a:lvl5pPr marL="22352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5pPr>
            <a:lvl6pPr marL="26924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6pPr>
            <a:lvl7pPr marL="31496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7pPr>
            <a:lvl8pPr marL="36068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8pPr>
            <a:lvl9pPr marL="40640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9pPr>
          </a:lstStyle>
          <a:p>
            <a:pPr marL="0" indent="0" algn="ctr" hangingPunct="0">
              <a:lnSpc>
                <a:spcPct val="100000"/>
              </a:lnSpc>
              <a:spcBef>
                <a:spcPts val="0"/>
              </a:spcBef>
              <a:defRPr>
                <a:latin typeface="Garamond" panose="02020404030301010803"/>
                <a:ea typeface="Garamond" panose="02020404030301010803"/>
                <a:cs typeface="Garamond" panose="02020404030301010803"/>
                <a:sym typeface="Garamond" panose="02020404030301010803"/>
              </a:defRPr>
            </a:pPr>
            <a:r>
              <a:rPr lang="zh-CN" altLang="en-US" sz="2000" kern="0" dirty="0">
                <a:solidFill>
                  <a:schemeClr val="tx1"/>
                </a:solidFill>
                <a:latin typeface="微软雅黑" panose="020B0503020204020204" pitchFamily="34" charset="-122"/>
                <a:ea typeface="微软雅黑" panose="020B0503020204020204" pitchFamily="34" charset="-122"/>
                <a:sym typeface="Garamond" panose="02020404030301010803"/>
              </a:rPr>
              <a:t>嘱受试者尝试抗重力屈肘</a:t>
            </a:r>
          </a:p>
        </p:txBody>
      </p:sp>
      <p:pic>
        <p:nvPicPr>
          <p:cNvPr id="7" name="DSCN2672.jpg"/>
          <p:cNvPicPr>
            <a:picLocks noChangeAspect="1"/>
          </p:cNvPicPr>
          <p:nvPr/>
        </p:nvPicPr>
        <p:blipFill>
          <a:blip r:embed="rId2"/>
          <a:stretch>
            <a:fillRect/>
          </a:stretch>
        </p:blipFill>
        <p:spPr>
          <a:xfrm>
            <a:off x="755576" y="4293096"/>
            <a:ext cx="2878620" cy="2160000"/>
          </a:xfrm>
          <a:prstGeom prst="rect">
            <a:avLst/>
          </a:prstGeom>
          <a:ln w="12700">
            <a:solidFill>
              <a:srgbClr val="FFC000"/>
            </a:solidFill>
            <a:miter lim="400000"/>
            <a:headEnd/>
            <a:tailEnd/>
          </a:ln>
        </p:spPr>
      </p:pic>
      <p:pic>
        <p:nvPicPr>
          <p:cNvPr id="8" name="DSCN2673.jpg"/>
          <p:cNvPicPr>
            <a:picLocks noChangeAspect="1"/>
          </p:cNvPicPr>
          <p:nvPr/>
        </p:nvPicPr>
        <p:blipFill>
          <a:blip r:embed="rId3"/>
          <a:stretch>
            <a:fillRect/>
          </a:stretch>
        </p:blipFill>
        <p:spPr>
          <a:xfrm>
            <a:off x="3851920" y="1556792"/>
            <a:ext cx="2879494" cy="2160000"/>
          </a:xfrm>
          <a:prstGeom prst="rect">
            <a:avLst/>
          </a:prstGeom>
          <a:ln w="12700">
            <a:solidFill>
              <a:srgbClr val="FFC000"/>
            </a:solidFill>
            <a:miter lim="400000"/>
            <a:headEnd/>
            <a:tailEnd/>
          </a:ln>
        </p:spPr>
      </p:pic>
      <p:pic>
        <p:nvPicPr>
          <p:cNvPr id="9" name="DSCN2674.jpg"/>
          <p:cNvPicPr>
            <a:picLocks noChangeAspect="1"/>
          </p:cNvPicPr>
          <p:nvPr/>
        </p:nvPicPr>
        <p:blipFill>
          <a:blip r:embed="rId4"/>
          <a:stretch>
            <a:fillRect/>
          </a:stretch>
        </p:blipFill>
        <p:spPr>
          <a:xfrm>
            <a:off x="5319743" y="4293336"/>
            <a:ext cx="2880000" cy="2160000"/>
          </a:xfrm>
          <a:prstGeom prst="rect">
            <a:avLst/>
          </a:prstGeom>
          <a:ln w="12700">
            <a:solidFill>
              <a:srgbClr val="FFC000"/>
            </a:solidFill>
            <a:miter lim="400000"/>
            <a:headEnd/>
            <a:tailEnd/>
          </a:ln>
        </p:spPr>
      </p:pic>
      <p:sp>
        <p:nvSpPr>
          <p:cNvPr id="10" name="Shape 174"/>
          <p:cNvSpPr/>
          <p:nvPr/>
        </p:nvSpPr>
        <p:spPr>
          <a:xfrm>
            <a:off x="5319742" y="3861048"/>
            <a:ext cx="2880001" cy="400110"/>
          </a:xfrm>
          <a:prstGeom prst="rect">
            <a:avLst/>
          </a:prstGeom>
          <a:ln w="12700">
            <a:noFill/>
            <a:miter lim="400000"/>
          </a:ln>
        </p:spPr>
        <p:txBody>
          <a:bodyPr wrap="square" lIns="45719" rIns="45719">
            <a:spAutoFit/>
          </a:bodyPr>
          <a:lstStyle>
            <a:lvl1pPr marL="342900" indent="-342900">
              <a:spcBef>
                <a:spcPts val="500"/>
              </a:spcBef>
              <a:defRPr sz="2400">
                <a:solidFill>
                  <a:srgbClr val="FFFFFF"/>
                </a:solidFill>
                <a:effectLst>
                  <a:outerShdw blurRad="12700" dist="25400" dir="2700000" rotWithShape="0">
                    <a:srgbClr val="000000"/>
                  </a:outerShdw>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marL="0" indent="0" algn="ctr" hangingPunct="0">
              <a:spcBef>
                <a:spcPts val="0"/>
              </a:spcBef>
              <a:buClr>
                <a:srgbClr val="FFCC00"/>
              </a:buClr>
              <a:defRPr>
                <a:latin typeface="Garamond" panose="02020404030301010803"/>
                <a:ea typeface="Garamond" panose="02020404030301010803"/>
                <a:cs typeface="Garamond" panose="02020404030301010803"/>
                <a:sym typeface="Garamond" panose="02020404030301010803"/>
              </a:defRPr>
            </a:pPr>
            <a:r>
              <a:rPr sz="2000" kern="0" dirty="0" err="1">
                <a:solidFill>
                  <a:schemeClr val="tx1"/>
                </a:solidFill>
                <a:latin typeface="微软雅黑" panose="020B0503020204020204" pitchFamily="34" charset="-122"/>
                <a:ea typeface="微软雅黑" panose="020B0503020204020204" pitchFamily="34" charset="-122"/>
                <a:sym typeface="Garamond" panose="02020404030301010803"/>
              </a:rPr>
              <a:t>可以完成，后给予阻力</a:t>
            </a:r>
            <a:endParaRPr sz="2000" kern="0" dirty="0">
              <a:solidFill>
                <a:schemeClr val="tx1"/>
              </a:solidFill>
              <a:latin typeface="微软雅黑" panose="020B0503020204020204" pitchFamily="34" charset="-122"/>
              <a:ea typeface="微软雅黑" panose="020B0503020204020204" pitchFamily="34" charset="-122"/>
              <a:sym typeface="Garamond" panose="02020404030301010803"/>
            </a:endParaRPr>
          </a:p>
        </p:txBody>
      </p:sp>
      <p:sp>
        <p:nvSpPr>
          <p:cNvPr id="11" name="Shape 175"/>
          <p:cNvSpPr/>
          <p:nvPr/>
        </p:nvSpPr>
        <p:spPr>
          <a:xfrm rot="19127598">
            <a:off x="2888912" y="3138523"/>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
        <p:nvSpPr>
          <p:cNvPr id="13" name="Shape 175"/>
          <p:cNvSpPr/>
          <p:nvPr/>
        </p:nvSpPr>
        <p:spPr>
          <a:xfrm rot="3002036">
            <a:off x="6882088" y="3119799"/>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三、举例说明</a:t>
            </a: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 </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肘屈肌力测试</a:t>
            </a:r>
          </a:p>
        </p:txBody>
      </p:sp>
      <p:pic>
        <p:nvPicPr>
          <p:cNvPr id="12" name="DSCN2672.jpg"/>
          <p:cNvPicPr>
            <a:picLocks noChangeAspect="1"/>
          </p:cNvPicPr>
          <p:nvPr/>
        </p:nvPicPr>
        <p:blipFill>
          <a:blip r:embed="rId2"/>
          <a:stretch>
            <a:fillRect/>
          </a:stretch>
        </p:blipFill>
        <p:spPr>
          <a:xfrm>
            <a:off x="467737" y="2755707"/>
            <a:ext cx="3600000" cy="2701295"/>
          </a:xfrm>
          <a:prstGeom prst="rect">
            <a:avLst/>
          </a:prstGeom>
          <a:ln w="12700">
            <a:miter lim="400000"/>
            <a:headEnd/>
            <a:tailEnd/>
          </a:ln>
        </p:spPr>
      </p:pic>
      <p:sp>
        <p:nvSpPr>
          <p:cNvPr id="14" name="Shape 181"/>
          <p:cNvSpPr/>
          <p:nvPr/>
        </p:nvSpPr>
        <p:spPr>
          <a:xfrm>
            <a:off x="5103459" y="2308810"/>
            <a:ext cx="3529013" cy="400110"/>
          </a:xfrm>
          <a:prstGeom prst="rect">
            <a:avLst/>
          </a:prstGeom>
          <a:ln w="12700">
            <a:miter lim="400000"/>
          </a:ln>
        </p:spPr>
        <p:txBody>
          <a:bodyPr wrap="square" lIns="45719" rIns="45719">
            <a:spAutoFit/>
          </a:bodyPr>
          <a:lstStyle>
            <a:lvl1pPr marL="342900" indent="-342900">
              <a:spcBef>
                <a:spcPts val="600"/>
              </a:spcBef>
              <a:defRPr sz="2800">
                <a:solidFill>
                  <a:srgbClr val="FFFFFF"/>
                </a:solidFill>
                <a:effectLst>
                  <a:outerShdw blurRad="12700" dist="25400" dir="2700000" rotWithShape="0">
                    <a:srgbClr val="000000"/>
                  </a:outerShdw>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hangingPunct="0">
              <a:spcBef>
                <a:spcPts val="0"/>
              </a:spcBef>
              <a:buClr>
                <a:srgbClr val="FFCC00"/>
              </a:buClr>
              <a:defRPr>
                <a:latin typeface="Garamond" panose="02020404030301010803"/>
                <a:ea typeface="Garamond" panose="02020404030301010803"/>
                <a:cs typeface="Garamond" panose="02020404030301010803"/>
                <a:sym typeface="Garamond" panose="02020404030301010803"/>
              </a:defRPr>
            </a:pPr>
            <a:r>
              <a:rPr sz="2000" kern="0" dirty="0" err="1">
                <a:solidFill>
                  <a:schemeClr val="tx1"/>
                </a:solidFill>
                <a:latin typeface="微软雅黑" panose="020B0503020204020204" pitchFamily="34" charset="-122"/>
                <a:ea typeface="微软雅黑" panose="020B0503020204020204" pitchFamily="34" charset="-122"/>
                <a:sym typeface="Garamond" panose="02020404030301010803"/>
              </a:rPr>
              <a:t>触摸肌纤维收缩</a:t>
            </a:r>
            <a:endParaRPr sz="2000" kern="0" dirty="0">
              <a:solidFill>
                <a:schemeClr val="tx1"/>
              </a:solidFill>
              <a:latin typeface="微软雅黑" panose="020B0503020204020204" pitchFamily="34" charset="-122"/>
              <a:ea typeface="微软雅黑" panose="020B0503020204020204" pitchFamily="34" charset="-122"/>
              <a:sym typeface="Garamond" panose="02020404030301010803"/>
            </a:endParaRPr>
          </a:p>
        </p:txBody>
      </p:sp>
      <p:pic>
        <p:nvPicPr>
          <p:cNvPr id="16" name="DSCN2678.jpg"/>
          <p:cNvPicPr>
            <a:picLocks noChangeAspect="1"/>
          </p:cNvPicPr>
          <p:nvPr/>
        </p:nvPicPr>
        <p:blipFill>
          <a:blip r:embed="rId3"/>
          <a:stretch>
            <a:fillRect/>
          </a:stretch>
        </p:blipFill>
        <p:spPr>
          <a:xfrm>
            <a:off x="5076825" y="2755708"/>
            <a:ext cx="3600000" cy="2701214"/>
          </a:xfrm>
          <a:prstGeom prst="rect">
            <a:avLst/>
          </a:prstGeom>
          <a:ln w="12700">
            <a:miter lim="400000"/>
            <a:headEnd/>
            <a:tailEnd/>
          </a:ln>
        </p:spPr>
      </p:pic>
      <p:sp>
        <p:nvSpPr>
          <p:cNvPr id="17" name="Shape 181"/>
          <p:cNvSpPr/>
          <p:nvPr/>
        </p:nvSpPr>
        <p:spPr>
          <a:xfrm>
            <a:off x="483834" y="2308810"/>
            <a:ext cx="3515978" cy="400110"/>
          </a:xfrm>
          <a:prstGeom prst="rect">
            <a:avLst/>
          </a:prstGeom>
          <a:ln w="12700">
            <a:miter lim="400000"/>
          </a:ln>
        </p:spPr>
        <p:txBody>
          <a:bodyPr wrap="square" lIns="45719" rIns="45719">
            <a:spAutoFit/>
          </a:bodyPr>
          <a:lstStyle>
            <a:lvl1pPr marL="342900" indent="-342900">
              <a:spcBef>
                <a:spcPts val="600"/>
              </a:spcBef>
              <a:defRPr sz="2800">
                <a:solidFill>
                  <a:srgbClr val="FFFFFF"/>
                </a:solidFill>
                <a:effectLst>
                  <a:outerShdw blurRad="12700" dist="25400" dir="2700000" rotWithShape="0">
                    <a:srgbClr val="000000"/>
                  </a:outerShdw>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marL="0" indent="0" algn="ctr" hangingPunct="0">
              <a:spcBef>
                <a:spcPts val="0"/>
              </a:spcBef>
              <a:buClr>
                <a:srgbClr val="FFCC00"/>
              </a:buClr>
              <a:defRPr>
                <a:latin typeface="Garamond" panose="02020404030301010803"/>
                <a:ea typeface="Garamond" panose="02020404030301010803"/>
                <a:cs typeface="Garamond" panose="02020404030301010803"/>
                <a:sym typeface="Garamond" panose="02020404030301010803"/>
              </a:defRPr>
            </a:pPr>
            <a:r>
              <a:rPr lang="zh-CN" altLang="en-US" sz="2000" kern="0" dirty="0">
                <a:solidFill>
                  <a:schemeClr val="tx1"/>
                </a:solidFill>
                <a:latin typeface="微软雅黑" panose="020B0503020204020204" pitchFamily="34" charset="-122"/>
                <a:ea typeface="微软雅黑" panose="020B0503020204020204" pitchFamily="34" charset="-122"/>
                <a:sym typeface="Garamond" panose="02020404030301010803"/>
              </a:rPr>
              <a:t>尝试屈肘，不能完成</a:t>
            </a:r>
          </a:p>
        </p:txBody>
      </p:sp>
      <p:sp>
        <p:nvSpPr>
          <p:cNvPr id="18" name="Shape 175"/>
          <p:cNvSpPr/>
          <p:nvPr/>
        </p:nvSpPr>
        <p:spPr>
          <a:xfrm>
            <a:off x="4173296" y="3930365"/>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三、举例说明</a:t>
            </a: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 </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肘屈肌力测试</a:t>
            </a:r>
          </a:p>
        </p:txBody>
      </p:sp>
      <p:sp>
        <p:nvSpPr>
          <p:cNvPr id="9" name="Shape 186"/>
          <p:cNvSpPr txBox="1"/>
          <p:nvPr/>
        </p:nvSpPr>
        <p:spPr>
          <a:xfrm>
            <a:off x="467175" y="2182840"/>
            <a:ext cx="8145504" cy="526080"/>
          </a:xfrm>
          <a:prstGeom prst="rect">
            <a:avLst/>
          </a:prstGeom>
          <a:ln w="12700">
            <a:noFill/>
            <a:miter lim="400000"/>
          </a:ln>
        </p:spPr>
        <p:txBody>
          <a:bodyPr lIns="45719" rIns="45719" anchor="ctr">
            <a:normAutofit/>
          </a:bodyPr>
          <a:lstStyle>
            <a:lvl1pPr marL="342900" marR="0" indent="-342900" algn="l" defTabSz="914400" rtl="0" latinLnBrk="0">
              <a:lnSpc>
                <a:spcPct val="100000"/>
              </a:lnSpc>
              <a:spcBef>
                <a:spcPts val="600"/>
              </a:spcBef>
              <a:spcAft>
                <a:spcPts val="0"/>
              </a:spcAft>
              <a:buClr>
                <a:srgbClr val="FFCC00"/>
              </a:buClr>
              <a:buSzTx/>
              <a:buFont typeface="Wingdings" panose="05000000000000000000"/>
              <a:buNone/>
              <a:defRPr sz="2800" b="0" i="0" u="none" strike="noStrike" cap="none" spc="0" baseline="0">
                <a:ln>
                  <a:noFill/>
                </a:ln>
                <a:solidFill>
                  <a:srgbClr val="FFFFFF"/>
                </a:solidFill>
                <a:effectLst>
                  <a:outerShdw blurRad="12700" dist="25400" dir="2700000" rotWithShape="0">
                    <a:srgbClr val="000000"/>
                  </a:outerShdw>
                </a:effectLst>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vl2pPr marL="783590" marR="0" indent="-32639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2pPr>
            <a:lvl3pPr marL="1219200" marR="0" indent="-3048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3pPr>
            <a:lvl4pPr marL="1737360" marR="0" indent="-36576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4pPr>
            <a:lvl5pPr marL="22352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5pPr>
            <a:lvl6pPr marL="26924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6pPr>
            <a:lvl7pPr marL="31496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7pPr>
            <a:lvl8pPr marL="36068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8pPr>
            <a:lvl9pPr marL="40640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9pPr>
          </a:lstStyle>
          <a:p>
            <a:pPr marL="0" indent="0" algn="ctr" hangingPunct="0">
              <a:spcBef>
                <a:spcPts val="0"/>
              </a:spcBef>
              <a:defRPr>
                <a:latin typeface="Garamond" panose="02020404030301010803"/>
                <a:ea typeface="Garamond" panose="02020404030301010803"/>
                <a:cs typeface="Garamond" panose="02020404030301010803"/>
                <a:sym typeface="Garamond" panose="02020404030301010803"/>
              </a:defRPr>
            </a:pPr>
            <a:r>
              <a:rPr lang="zh-CN" altLang="en-US" sz="2000" kern="0" dirty="0">
                <a:solidFill>
                  <a:schemeClr val="tx1"/>
                </a:solidFill>
                <a:latin typeface="微软雅黑" panose="020B0503020204020204" pitchFamily="34" charset="-122"/>
                <a:ea typeface="微软雅黑" panose="020B0503020204020204" pitchFamily="34" charset="-122"/>
                <a:sym typeface="Garamond" panose="02020404030301010803"/>
              </a:rPr>
              <a:t>有触及肌纤维收缩者，可让其尝试在去重力条件下运动肢体</a:t>
            </a:r>
          </a:p>
        </p:txBody>
      </p:sp>
      <p:pic>
        <p:nvPicPr>
          <p:cNvPr id="11" name="DSCN2675.jpg"/>
          <p:cNvPicPr>
            <a:picLocks noChangeAspect="1"/>
          </p:cNvPicPr>
          <p:nvPr/>
        </p:nvPicPr>
        <p:blipFill>
          <a:blip r:embed="rId2"/>
          <a:stretch>
            <a:fillRect/>
          </a:stretch>
        </p:blipFill>
        <p:spPr>
          <a:xfrm>
            <a:off x="467175" y="2746833"/>
            <a:ext cx="3600000" cy="2701214"/>
          </a:xfrm>
          <a:prstGeom prst="rect">
            <a:avLst/>
          </a:prstGeom>
          <a:ln w="12700">
            <a:noFill/>
            <a:miter lim="400000"/>
            <a:headEnd/>
            <a:tailEnd/>
          </a:ln>
        </p:spPr>
      </p:pic>
      <p:pic>
        <p:nvPicPr>
          <p:cNvPr id="13" name="DSCN2676.jpg"/>
          <p:cNvPicPr>
            <a:picLocks noChangeAspect="1"/>
          </p:cNvPicPr>
          <p:nvPr/>
        </p:nvPicPr>
        <p:blipFill>
          <a:blip r:embed="rId3"/>
          <a:stretch>
            <a:fillRect/>
          </a:stretch>
        </p:blipFill>
        <p:spPr>
          <a:xfrm>
            <a:off x="5012678" y="2746833"/>
            <a:ext cx="3600000" cy="2700000"/>
          </a:xfrm>
          <a:prstGeom prst="rect">
            <a:avLst/>
          </a:prstGeom>
          <a:ln w="12700">
            <a:noFill/>
            <a:miter lim="400000"/>
            <a:headEnd/>
            <a:tailEnd/>
          </a:ln>
        </p:spPr>
      </p:pic>
      <p:sp>
        <p:nvSpPr>
          <p:cNvPr id="15" name="Shape 190"/>
          <p:cNvSpPr/>
          <p:nvPr/>
        </p:nvSpPr>
        <p:spPr>
          <a:xfrm rot="6377643">
            <a:off x="1858283" y="3960663"/>
            <a:ext cx="715123" cy="433034"/>
          </a:xfrm>
          <a:custGeom>
            <a:avLst/>
            <a:gdLst/>
            <a:ahLst/>
            <a:cxnLst>
              <a:cxn ang="0">
                <a:pos x="wd2" y="hd2"/>
              </a:cxn>
              <a:cxn ang="5400000">
                <a:pos x="wd2" y="hd2"/>
              </a:cxn>
              <a:cxn ang="10800000">
                <a:pos x="wd2" y="hd2"/>
              </a:cxn>
              <a:cxn ang="16200000">
                <a:pos x="wd2" y="hd2"/>
              </a:cxn>
            </a:cxnLst>
            <a:rect l="0" t="0" r="r" b="b"/>
            <a:pathLst>
              <a:path w="21600" h="19578" extrusionOk="0">
                <a:moveTo>
                  <a:pt x="15596" y="14158"/>
                </a:moveTo>
                <a:cubicBezTo>
                  <a:pt x="15377" y="8118"/>
                  <a:pt x="11199" y="3438"/>
                  <a:pt x="6264" y="3706"/>
                </a:cubicBezTo>
                <a:cubicBezTo>
                  <a:pt x="4627" y="3795"/>
                  <a:pt x="3041" y="4432"/>
                  <a:pt x="1680" y="5549"/>
                </a:cubicBezTo>
                <a:lnTo>
                  <a:pt x="0" y="2480"/>
                </a:lnTo>
                <a:cubicBezTo>
                  <a:pt x="5489" y="-2022"/>
                  <a:pt x="12920" y="-226"/>
                  <a:pt x="16598" y="6492"/>
                </a:cubicBezTo>
                <a:cubicBezTo>
                  <a:pt x="17818" y="8720"/>
                  <a:pt x="18515" y="11315"/>
                  <a:pt x="18612" y="13994"/>
                </a:cubicBezTo>
                <a:lnTo>
                  <a:pt x="18611" y="13994"/>
                </a:lnTo>
                <a:lnTo>
                  <a:pt x="21600" y="13832"/>
                </a:lnTo>
                <a:lnTo>
                  <a:pt x="17303" y="19578"/>
                </a:lnTo>
                <a:lnTo>
                  <a:pt x="12609" y="14320"/>
                </a:lnTo>
                <a:lnTo>
                  <a:pt x="15596" y="14158"/>
                </a:lnTo>
                <a:close/>
              </a:path>
            </a:pathLst>
          </a:custGeom>
          <a:solidFill>
            <a:srgbClr val="FF0000"/>
          </a:solidFill>
          <a:ln w="25400">
            <a:solidFill>
              <a:srgbClr val="FF0000"/>
            </a:solidFill>
          </a:ln>
          <a:effectLst>
            <a:outerShdw blurRad="50800" dist="38100" dir="2700000" algn="tl" rotWithShape="0">
              <a:prstClr val="black">
                <a:alpha val="40000"/>
              </a:prstClr>
            </a:outerShdw>
          </a:effectLst>
          <a:scene3d>
            <a:camera prst="orthographicFront"/>
            <a:lightRig rig="threePt" dir="t"/>
          </a:scene3d>
          <a:sp3d prstMaterial="dkEdge"/>
        </p:spPr>
        <p:txBody>
          <a:bodyPr lIns="45719" rIns="45719" anchor="ctr"/>
          <a:lstStyle/>
          <a:p>
            <a:pPr marL="0" marR="0" lvl="0" indent="0" defTabSz="914400" eaLnBrk="1" fontAlgn="auto" latinLnBrk="0" hangingPunct="0">
              <a:lnSpc>
                <a:spcPct val="100000"/>
              </a:lnSpc>
              <a:spcBef>
                <a:spcPts val="0"/>
              </a:spcBef>
              <a:spcAft>
                <a:spcPts val="0"/>
              </a:spcAft>
              <a:buClrTx/>
              <a:buSzTx/>
              <a:buFontTx/>
              <a:buNone/>
              <a:defRPr>
                <a:solidFill>
                  <a:srgbClr val="FFFFFF"/>
                </a:solidFill>
                <a:latin typeface="+mj-lt"/>
                <a:ea typeface="+mj-ea"/>
                <a:cs typeface="+mj-cs"/>
                <a:sym typeface="Arial" panose="020B0604020202020204"/>
              </a:defRPr>
            </a:pPr>
            <a:endParaRPr kumimoji="0"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a:ea typeface="+mj-ea"/>
              <a:cs typeface="Arial" panose="020B0604020202020204"/>
              <a:sym typeface="Arial" panose="020B0604020202020204"/>
            </a:endParaRPr>
          </a:p>
        </p:txBody>
      </p:sp>
      <p:sp>
        <p:nvSpPr>
          <p:cNvPr id="20" name="Shape 175"/>
          <p:cNvSpPr/>
          <p:nvPr/>
        </p:nvSpPr>
        <p:spPr>
          <a:xfrm>
            <a:off x="4173296" y="3930365"/>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DSCN2684.jpg"/>
          <p:cNvPicPr>
            <a:picLocks noChangeAspect="1"/>
          </p:cNvPicPr>
          <p:nvPr/>
        </p:nvPicPr>
        <p:blipFill>
          <a:blip r:embed="rId2"/>
          <a:stretch>
            <a:fillRect/>
          </a:stretch>
        </p:blipFill>
        <p:spPr>
          <a:xfrm>
            <a:off x="3781218" y="1629040"/>
            <a:ext cx="2879014" cy="2160000"/>
          </a:xfrm>
          <a:prstGeom prst="rect">
            <a:avLst/>
          </a:prstGeom>
          <a:ln w="12700">
            <a:miter lim="400000"/>
            <a:headEnd/>
            <a:tailEnd/>
          </a:ln>
        </p:spPr>
      </p:pic>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四、</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举例说明</a:t>
            </a:r>
            <a:r>
              <a:rPr lang="en-US" altLang="zh-CN"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 </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屈膝肌力测试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Shape 193"/>
          <p:cNvSpPr txBox="1"/>
          <p:nvPr/>
        </p:nvSpPr>
        <p:spPr>
          <a:xfrm>
            <a:off x="456798" y="3598416"/>
            <a:ext cx="2879175" cy="362424"/>
          </a:xfrm>
          <a:prstGeom prst="rect">
            <a:avLst/>
          </a:prstGeom>
          <a:ln w="12700">
            <a:miter lim="400000"/>
          </a:ln>
        </p:spPr>
        <p:txBody>
          <a:bodyPr lIns="45719" rIns="45719" anchor="ctr">
            <a:normAutofit/>
          </a:bodyPr>
          <a:lstStyle>
            <a:lvl1pPr marL="342900" marR="0" indent="-342900" algn="l" defTabSz="914400" rtl="0" latinLnBrk="0">
              <a:lnSpc>
                <a:spcPct val="90000"/>
              </a:lnSpc>
              <a:spcBef>
                <a:spcPts val="500"/>
              </a:spcBef>
              <a:spcAft>
                <a:spcPts val="0"/>
              </a:spcAft>
              <a:buClr>
                <a:srgbClr val="FFCC00"/>
              </a:buClr>
              <a:buSzTx/>
              <a:buFont typeface="Wingdings" panose="05000000000000000000"/>
              <a:buNone/>
              <a:defRPr sz="2400" b="0" i="0" u="none" strike="noStrike" cap="none" spc="0" baseline="0">
                <a:ln>
                  <a:noFill/>
                </a:ln>
                <a:solidFill>
                  <a:srgbClr val="FFFFFF"/>
                </a:solidFill>
                <a:effectLst>
                  <a:outerShdw blurRad="12700" dist="25400" dir="2700000" rotWithShape="0">
                    <a:srgbClr val="000000"/>
                  </a:outerShdw>
                </a:effectLst>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vl2pPr marL="783590" marR="0" indent="-32639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2pPr>
            <a:lvl3pPr marL="1219200" marR="0" indent="-3048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3pPr>
            <a:lvl4pPr marL="1737360" marR="0" indent="-36576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4pPr>
            <a:lvl5pPr marL="22352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5pPr>
            <a:lvl6pPr marL="26924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6pPr>
            <a:lvl7pPr marL="31496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7pPr>
            <a:lvl8pPr marL="36068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8pPr>
            <a:lvl9pPr marL="40640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9pPr>
          </a:lstStyle>
          <a:p>
            <a:pPr marL="0" indent="0" algn="ctr" hangingPunct="0">
              <a:spcBef>
                <a:spcPts val="0"/>
              </a:spcBef>
              <a:defRPr>
                <a:latin typeface="Garamond" panose="02020404030301010803"/>
                <a:ea typeface="Garamond" panose="02020404030301010803"/>
                <a:cs typeface="Garamond" panose="02020404030301010803"/>
                <a:sym typeface="Garamond" panose="02020404030301010803"/>
              </a:defRPr>
            </a:pPr>
            <a:r>
              <a:rPr lang="zh-CN" altLang="en-US" sz="1900" kern="0" dirty="0">
                <a:solidFill>
                  <a:schemeClr val="tx1"/>
                </a:solidFill>
                <a:effectLst/>
                <a:latin typeface="微软雅黑" panose="020B0503020204020204" pitchFamily="34" charset="-122"/>
                <a:ea typeface="微软雅黑" panose="020B0503020204020204" pitchFamily="34" charset="-122"/>
              </a:rPr>
              <a:t>嘱受试者尝试抗重力屈膝</a:t>
            </a:r>
          </a:p>
        </p:txBody>
      </p:sp>
      <p:sp>
        <p:nvSpPr>
          <p:cNvPr id="12" name="Shape 194"/>
          <p:cNvSpPr/>
          <p:nvPr/>
        </p:nvSpPr>
        <p:spPr>
          <a:xfrm>
            <a:off x="5868464" y="3865606"/>
            <a:ext cx="2879999" cy="355482"/>
          </a:xfrm>
          <a:prstGeom prst="rect">
            <a:avLst/>
          </a:prstGeom>
          <a:ln w="12700">
            <a:miter lim="400000"/>
          </a:ln>
        </p:spPr>
        <p:txBody>
          <a:bodyPr wrap="square" lIns="45719" rIns="45719">
            <a:spAutoFit/>
          </a:bodyPr>
          <a:lstStyle>
            <a:lvl1pPr marL="342900" indent="-342900">
              <a:spcBef>
                <a:spcPts val="500"/>
              </a:spcBef>
              <a:defRPr sz="2400">
                <a:solidFill>
                  <a:srgbClr val="FFFFFF"/>
                </a:solidFill>
                <a:effectLst>
                  <a:outerShdw blurRad="12700" dist="25400" dir="2700000" rotWithShape="0">
                    <a:srgbClr val="000000"/>
                  </a:outerShdw>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marL="0" indent="0" algn="ctr" hangingPunct="0">
              <a:lnSpc>
                <a:spcPct val="90000"/>
              </a:lnSpc>
              <a:spcBef>
                <a:spcPts val="0"/>
              </a:spcBef>
              <a:buClr>
                <a:srgbClr val="FFCC00"/>
              </a:buClr>
              <a:defRPr>
                <a:latin typeface="Garamond" panose="02020404030301010803"/>
                <a:ea typeface="Garamond" panose="02020404030301010803"/>
                <a:cs typeface="Garamond" panose="02020404030301010803"/>
                <a:sym typeface="Garamond" panose="02020404030301010803"/>
              </a:defRPr>
            </a:pPr>
            <a:r>
              <a:rPr sz="1900" kern="0" dirty="0" err="1">
                <a:solidFill>
                  <a:schemeClr val="tx1"/>
                </a:solidFill>
                <a:effectLst/>
                <a:latin typeface="微软雅黑" panose="020B0503020204020204" pitchFamily="34" charset="-122"/>
                <a:ea typeface="微软雅黑" panose="020B0503020204020204" pitchFamily="34" charset="-122"/>
              </a:rPr>
              <a:t>可以完成，后给予阻力</a:t>
            </a:r>
            <a:endParaRPr sz="1900" kern="0" dirty="0">
              <a:solidFill>
                <a:schemeClr val="tx1"/>
              </a:solidFill>
              <a:effectLst/>
              <a:latin typeface="微软雅黑" panose="020B0503020204020204" pitchFamily="34" charset="-122"/>
              <a:ea typeface="微软雅黑" panose="020B0503020204020204" pitchFamily="34" charset="-122"/>
            </a:endParaRPr>
          </a:p>
        </p:txBody>
      </p:sp>
      <p:pic>
        <p:nvPicPr>
          <p:cNvPr id="17" name="DSCN2683.jpg"/>
          <p:cNvPicPr>
            <a:picLocks noChangeAspect="1"/>
          </p:cNvPicPr>
          <p:nvPr/>
        </p:nvPicPr>
        <p:blipFill>
          <a:blip r:embed="rId3"/>
          <a:stretch>
            <a:fillRect/>
          </a:stretch>
        </p:blipFill>
        <p:spPr>
          <a:xfrm>
            <a:off x="485996" y="4005304"/>
            <a:ext cx="2879174" cy="2160000"/>
          </a:xfrm>
          <a:prstGeom prst="rect">
            <a:avLst/>
          </a:prstGeom>
          <a:ln w="12700">
            <a:miter lim="400000"/>
            <a:headEnd/>
            <a:tailEnd/>
          </a:ln>
        </p:spPr>
      </p:pic>
      <p:pic>
        <p:nvPicPr>
          <p:cNvPr id="19" name="DSCN2685.jpg"/>
          <p:cNvPicPr preferRelativeResize="0">
            <a:picLocks noChangeAspect="1"/>
          </p:cNvPicPr>
          <p:nvPr/>
        </p:nvPicPr>
        <p:blipFill>
          <a:blip r:embed="rId4"/>
          <a:stretch>
            <a:fillRect/>
          </a:stretch>
        </p:blipFill>
        <p:spPr>
          <a:xfrm>
            <a:off x="5868464" y="4265552"/>
            <a:ext cx="2880000" cy="2160000"/>
          </a:xfrm>
          <a:prstGeom prst="rect">
            <a:avLst/>
          </a:prstGeom>
          <a:ln w="12700">
            <a:miter lim="400000"/>
            <a:headEnd/>
            <a:tailEnd/>
          </a:ln>
        </p:spPr>
      </p:pic>
      <p:sp>
        <p:nvSpPr>
          <p:cNvPr id="21" name="Shape 175"/>
          <p:cNvSpPr/>
          <p:nvPr/>
        </p:nvSpPr>
        <p:spPr>
          <a:xfrm rot="19127598">
            <a:off x="2888912" y="2681420"/>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
        <p:nvSpPr>
          <p:cNvPr id="22" name="Shape 175"/>
          <p:cNvSpPr/>
          <p:nvPr/>
        </p:nvSpPr>
        <p:spPr>
          <a:xfrm rot="3002036">
            <a:off x="6829181" y="3078758"/>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1600" y="878286"/>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四、举例说明</a:t>
            </a: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 </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屈膝肌力测试</a:t>
            </a:r>
          </a:p>
        </p:txBody>
      </p:sp>
      <p:sp>
        <p:nvSpPr>
          <p:cNvPr id="11" name="Shape 201"/>
          <p:cNvSpPr txBox="1"/>
          <p:nvPr/>
        </p:nvSpPr>
        <p:spPr>
          <a:xfrm>
            <a:off x="521615" y="2175247"/>
            <a:ext cx="3384550" cy="461665"/>
          </a:xfrm>
          <a:prstGeom prst="rect">
            <a:avLst/>
          </a:prstGeom>
          <a:ln w="12700">
            <a:miter lim="400000"/>
          </a:ln>
        </p:spPr>
        <p:txBody>
          <a:bodyPr lIns="45719" rIns="45719" anchor="ctr">
            <a:normAutofit/>
          </a:bodyPr>
          <a:lstStyle>
            <a:lvl1pPr marL="342900" marR="0" indent="-342900" algn="l" defTabSz="914400" rtl="0" latinLnBrk="0">
              <a:lnSpc>
                <a:spcPct val="100000"/>
              </a:lnSpc>
              <a:spcBef>
                <a:spcPts val="600"/>
              </a:spcBef>
              <a:spcAft>
                <a:spcPts val="0"/>
              </a:spcAft>
              <a:buClr>
                <a:srgbClr val="FFCC00"/>
              </a:buClr>
              <a:buSzTx/>
              <a:buFont typeface="Wingdings" panose="05000000000000000000"/>
              <a:buNone/>
              <a:defRPr sz="2800" b="0" i="0" u="none" strike="noStrike" cap="none" spc="0" baseline="0">
                <a:ln>
                  <a:noFill/>
                </a:ln>
                <a:solidFill>
                  <a:srgbClr val="FFFFFF"/>
                </a:solidFill>
                <a:effectLst>
                  <a:outerShdw blurRad="12700" dist="25400" dir="2700000" rotWithShape="0">
                    <a:srgbClr val="000000"/>
                  </a:outerShdw>
                </a:effectLst>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vl2pPr marL="783590" marR="0" indent="-32639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2pPr>
            <a:lvl3pPr marL="1219200" marR="0" indent="-3048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3pPr>
            <a:lvl4pPr marL="1737360" marR="0" indent="-36576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4pPr>
            <a:lvl5pPr marL="22352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5pPr>
            <a:lvl6pPr marL="26924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6pPr>
            <a:lvl7pPr marL="31496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7pPr>
            <a:lvl8pPr marL="36068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8pPr>
            <a:lvl9pPr marL="40640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9pPr>
          </a:lstStyle>
          <a:p>
            <a:pPr marL="0" indent="0" algn="ctr" hangingPunct="0">
              <a:spcBef>
                <a:spcPts val="0"/>
              </a:spcBef>
              <a:defRPr>
                <a:latin typeface="Garamond" panose="02020404030301010803"/>
                <a:ea typeface="Garamond" panose="02020404030301010803"/>
                <a:cs typeface="Garamond" panose="02020404030301010803"/>
                <a:sym typeface="Garamond" panose="02020404030301010803"/>
              </a:defRPr>
            </a:pPr>
            <a:r>
              <a:rPr lang="zh-CN" altLang="en-US" sz="2000" kern="0" dirty="0">
                <a:solidFill>
                  <a:schemeClr val="tx1"/>
                </a:solidFill>
                <a:latin typeface="微软雅黑" panose="020B0503020204020204" pitchFamily="34" charset="-122"/>
                <a:ea typeface="微软雅黑" panose="020B0503020204020204" pitchFamily="34" charset="-122"/>
                <a:sym typeface="Garamond" panose="02020404030301010803"/>
              </a:rPr>
              <a:t>尝试屈膝，不能完成</a:t>
            </a:r>
          </a:p>
        </p:txBody>
      </p:sp>
      <p:sp>
        <p:nvSpPr>
          <p:cNvPr id="13" name="Shape 202"/>
          <p:cNvSpPr/>
          <p:nvPr/>
        </p:nvSpPr>
        <p:spPr>
          <a:xfrm>
            <a:off x="5209995" y="2236802"/>
            <a:ext cx="3455999" cy="400110"/>
          </a:xfrm>
          <a:prstGeom prst="rect">
            <a:avLst/>
          </a:prstGeom>
          <a:ln w="12700">
            <a:miter lim="400000"/>
          </a:ln>
        </p:spPr>
        <p:txBody>
          <a:bodyPr wrap="square" lIns="45719" rIns="45719">
            <a:spAutoFit/>
          </a:bodyPr>
          <a:lstStyle>
            <a:lvl1pPr marL="342900" indent="-342900">
              <a:spcBef>
                <a:spcPts val="600"/>
              </a:spcBef>
              <a:defRPr sz="2800">
                <a:solidFill>
                  <a:srgbClr val="FFFFFF"/>
                </a:solidFill>
                <a:effectLst>
                  <a:outerShdw blurRad="12700" dist="25400" dir="2700000" rotWithShape="0">
                    <a:srgbClr val="000000"/>
                  </a:outerShdw>
                </a:effectLs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hangingPunct="0">
              <a:spcBef>
                <a:spcPts val="0"/>
              </a:spcBef>
              <a:defRPr>
                <a:latin typeface="Garamond" panose="02020404030301010803"/>
                <a:ea typeface="Garamond" panose="02020404030301010803"/>
                <a:cs typeface="Garamond" panose="02020404030301010803"/>
                <a:sym typeface="Garamond" panose="02020404030301010803"/>
              </a:defRPr>
            </a:pPr>
            <a:r>
              <a:rPr sz="2000" kern="0" dirty="0" err="1">
                <a:solidFill>
                  <a:schemeClr val="tx1"/>
                </a:solidFill>
                <a:latin typeface="微软雅黑" panose="020B0503020204020204" pitchFamily="34" charset="-122"/>
                <a:ea typeface="微软雅黑" panose="020B0503020204020204" pitchFamily="34" charset="-122"/>
                <a:sym typeface="Garamond" panose="02020404030301010803"/>
              </a:rPr>
              <a:t>触摸肌纤维收缩</a:t>
            </a:r>
            <a:endParaRPr sz="2000" kern="0" dirty="0">
              <a:solidFill>
                <a:schemeClr val="tx1"/>
              </a:solidFill>
              <a:latin typeface="微软雅黑" panose="020B0503020204020204" pitchFamily="34" charset="-122"/>
              <a:ea typeface="微软雅黑" panose="020B0503020204020204" pitchFamily="34" charset="-122"/>
              <a:sym typeface="Garamond" panose="02020404030301010803"/>
            </a:endParaRPr>
          </a:p>
        </p:txBody>
      </p:sp>
      <p:pic>
        <p:nvPicPr>
          <p:cNvPr id="15" name="DSCN2683.jpg"/>
          <p:cNvPicPr>
            <a:picLocks noChangeAspect="1"/>
          </p:cNvPicPr>
          <p:nvPr/>
        </p:nvPicPr>
        <p:blipFill>
          <a:blip r:embed="rId2"/>
          <a:stretch>
            <a:fillRect/>
          </a:stretch>
        </p:blipFill>
        <p:spPr>
          <a:xfrm>
            <a:off x="466353" y="2668727"/>
            <a:ext cx="3457575" cy="2593975"/>
          </a:xfrm>
          <a:prstGeom prst="rect">
            <a:avLst/>
          </a:prstGeom>
          <a:ln w="12700">
            <a:miter lim="400000"/>
            <a:headEnd/>
            <a:tailEnd/>
          </a:ln>
        </p:spPr>
      </p:pic>
      <p:pic>
        <p:nvPicPr>
          <p:cNvPr id="16" name="DSCN2686.jpg"/>
          <p:cNvPicPr>
            <a:picLocks noChangeAspect="1"/>
          </p:cNvPicPr>
          <p:nvPr/>
        </p:nvPicPr>
        <p:blipFill>
          <a:blip r:embed="rId3"/>
          <a:stretch>
            <a:fillRect/>
          </a:stretch>
        </p:blipFill>
        <p:spPr>
          <a:xfrm>
            <a:off x="5209995" y="2668727"/>
            <a:ext cx="3456000" cy="2591611"/>
          </a:xfrm>
          <a:prstGeom prst="rect">
            <a:avLst/>
          </a:prstGeom>
          <a:ln w="12700">
            <a:miter lim="400000"/>
            <a:headEnd/>
            <a:tailEnd/>
          </a:ln>
        </p:spPr>
      </p:pic>
      <p:sp>
        <p:nvSpPr>
          <p:cNvPr id="20" name="Shape 175"/>
          <p:cNvSpPr/>
          <p:nvPr/>
        </p:nvSpPr>
        <p:spPr>
          <a:xfrm>
            <a:off x="4173296" y="3717032"/>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2411596"/>
            <a:ext cx="184731" cy="36933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1756644" y="5589240"/>
            <a:ext cx="6991820" cy="978729"/>
          </a:xfrm>
          <a:prstGeom prst="rect">
            <a:avLst/>
          </a:prstGeom>
          <a:noFill/>
          <a:ln>
            <a:noFill/>
          </a:ln>
        </p:spPr>
        <p:txBody>
          <a:bodyPr wrap="square" rtlCol="0">
            <a:spAutoFit/>
          </a:bodyPr>
          <a:lstStyle/>
          <a:p>
            <a:pPr marL="215900" indent="-215900">
              <a:lnSpc>
                <a:spcPct val="120000"/>
              </a:lnSpc>
              <a:buClr>
                <a:srgbClr val="FFC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肌肉的生理学和力学特性，了解影响肌力的常见因素</a:t>
            </a:r>
            <a:r>
              <a:rPr lang="en-US" altLang="zh-CN" sz="1600" dirty="0">
                <a:latin typeface="微软雅黑" panose="020B0503020204020204" pitchFamily="34" charset="-122"/>
                <a:ea typeface="微软雅黑" panose="020B0503020204020204" pitchFamily="34" charset="-122"/>
              </a:rPr>
              <a:t>;</a:t>
            </a:r>
          </a:p>
          <a:p>
            <a:pPr marL="215900" indent="-215900">
              <a:lnSpc>
                <a:spcPct val="120000"/>
              </a:lnSpc>
              <a:buClr>
                <a:srgbClr val="FFC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等速肌力测试的概念、测试方法和结果分析常用的指标</a:t>
            </a:r>
            <a:r>
              <a:rPr lang="en-US" altLang="zh-CN" sz="1600" dirty="0">
                <a:latin typeface="微软雅黑" panose="020B0503020204020204" pitchFamily="34" charset="-122"/>
                <a:ea typeface="微软雅黑" panose="020B0503020204020204" pitchFamily="34" charset="-122"/>
              </a:rPr>
              <a:t>;</a:t>
            </a:r>
          </a:p>
          <a:p>
            <a:pPr marL="215900" indent="-215900">
              <a:lnSpc>
                <a:spcPct val="120000"/>
              </a:lnSpc>
              <a:buClr>
                <a:srgbClr val="FFC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其他测试技术</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757778" y="2564904"/>
            <a:ext cx="6990685" cy="1274195"/>
          </a:xfrm>
          <a:prstGeom prst="rect">
            <a:avLst/>
          </a:prstGeom>
          <a:noFill/>
          <a:ln>
            <a:noFill/>
          </a:ln>
        </p:spPr>
        <p:txBody>
          <a:bodyPr wrap="square" rtlCol="0">
            <a:spAutoFit/>
          </a:bodyPr>
          <a:lstStyle/>
          <a:p>
            <a:pPr marL="215900" indent="-215900">
              <a:lnSpc>
                <a:spcPct val="120000"/>
              </a:lnSpc>
              <a:buClr>
                <a:srgbClr val="C0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肌力、耐力、肌肉爆发力、等长收缩、等张收缩、等速收缩、原动肌、固定肌、运功单位、峰力矩、力矩加速能等基本概念</a:t>
            </a:r>
            <a:r>
              <a:rPr lang="en-US" altLang="zh-CN" sz="1600" dirty="0">
                <a:latin typeface="微软雅黑" panose="020B0503020204020204" pitchFamily="34" charset="-122"/>
                <a:ea typeface="微软雅黑" panose="020B0503020204020204" pitchFamily="34" charset="-122"/>
              </a:rPr>
              <a:t>;</a:t>
            </a:r>
          </a:p>
          <a:p>
            <a:pPr marL="215900" indent="-215900">
              <a:lnSpc>
                <a:spcPct val="120000"/>
              </a:lnSpc>
              <a:buClr>
                <a:srgbClr val="C0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手法肌力检查的肌力分级标准</a:t>
            </a:r>
            <a:r>
              <a:rPr lang="en-US" altLang="zh-CN" sz="1600" dirty="0">
                <a:latin typeface="微软雅黑" panose="020B0503020204020204" pitchFamily="34" charset="-122"/>
                <a:ea typeface="微软雅黑" panose="020B0503020204020204" pitchFamily="34" charset="-122"/>
              </a:rPr>
              <a:t>;</a:t>
            </a:r>
          </a:p>
          <a:p>
            <a:pPr marL="215900" indent="-215900">
              <a:lnSpc>
                <a:spcPct val="120000"/>
              </a:lnSpc>
              <a:buClr>
                <a:srgbClr val="C00000"/>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临床常用的关节或肌群手法肌力检查方法</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1079999" y="1988840"/>
            <a:ext cx="612000" cy="612000"/>
            <a:chOff x="2714625" y="4456113"/>
            <a:chExt cx="908051" cy="909638"/>
          </a:xfrm>
        </p:grpSpPr>
        <p:sp>
          <p:nvSpPr>
            <p:cNvPr id="7" name="Oval 157"/>
            <p:cNvSpPr>
              <a:spLocks noChangeArrowheads="1"/>
            </p:cNvSpPr>
            <p:nvPr/>
          </p:nvSpPr>
          <p:spPr bwMode="auto">
            <a:xfrm>
              <a:off x="2836863" y="4579938"/>
              <a:ext cx="785813" cy="785813"/>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8" name="Freeform 158"/>
            <p:cNvSpPr>
              <a:spLocks noEditPoints="1"/>
            </p:cNvSpPr>
            <p:nvPr/>
          </p:nvSpPr>
          <p:spPr bwMode="auto">
            <a:xfrm>
              <a:off x="2857500" y="4600575"/>
              <a:ext cx="742950" cy="742950"/>
            </a:xfrm>
            <a:custGeom>
              <a:avLst/>
              <a:gdLst>
                <a:gd name="T0" fmla="*/ 51 w 103"/>
                <a:gd name="T1" fmla="*/ 0 h 103"/>
                <a:gd name="T2" fmla="*/ 0 w 103"/>
                <a:gd name="T3" fmla="*/ 51 h 103"/>
                <a:gd name="T4" fmla="*/ 51 w 103"/>
                <a:gd name="T5" fmla="*/ 103 h 103"/>
                <a:gd name="T6" fmla="*/ 103 w 103"/>
                <a:gd name="T7" fmla="*/ 51 h 103"/>
                <a:gd name="T8" fmla="*/ 51 w 103"/>
                <a:gd name="T9" fmla="*/ 0 h 103"/>
                <a:gd name="T10" fmla="*/ 51 w 103"/>
                <a:gd name="T11" fmla="*/ 98 h 103"/>
                <a:gd name="T12" fmla="*/ 5 w 103"/>
                <a:gd name="T13" fmla="*/ 51 h 103"/>
                <a:gd name="T14" fmla="*/ 51 w 103"/>
                <a:gd name="T15" fmla="*/ 5 h 103"/>
                <a:gd name="T16" fmla="*/ 98 w 103"/>
                <a:gd name="T17" fmla="*/ 51 h 103"/>
                <a:gd name="T18" fmla="*/ 51 w 103"/>
                <a:gd name="T19" fmla="*/ 98 h 103"/>
                <a:gd name="T20" fmla="*/ 51 w 103"/>
                <a:gd name="T21" fmla="*/ 13 h 103"/>
                <a:gd name="T22" fmla="*/ 13 w 103"/>
                <a:gd name="T23" fmla="*/ 51 h 103"/>
                <a:gd name="T24" fmla="*/ 51 w 103"/>
                <a:gd name="T25" fmla="*/ 89 h 103"/>
                <a:gd name="T26" fmla="*/ 89 w 103"/>
                <a:gd name="T27" fmla="*/ 51 h 103"/>
                <a:gd name="T28" fmla="*/ 51 w 103"/>
                <a:gd name="T29" fmla="*/ 13 h 103"/>
                <a:gd name="T30" fmla="*/ 51 w 103"/>
                <a:gd name="T31" fmla="*/ 84 h 103"/>
                <a:gd name="T32" fmla="*/ 19 w 103"/>
                <a:gd name="T33" fmla="*/ 51 h 103"/>
                <a:gd name="T34" fmla="*/ 51 w 103"/>
                <a:gd name="T35" fmla="*/ 19 h 103"/>
                <a:gd name="T36" fmla="*/ 84 w 103"/>
                <a:gd name="T37" fmla="*/ 51 h 103"/>
                <a:gd name="T38" fmla="*/ 51 w 103"/>
                <a:gd name="T39" fmla="*/ 84 h 103"/>
                <a:gd name="T40" fmla="*/ 51 w 103"/>
                <a:gd name="T41" fmla="*/ 27 h 103"/>
                <a:gd name="T42" fmla="*/ 27 w 103"/>
                <a:gd name="T43" fmla="*/ 51 h 103"/>
                <a:gd name="T44" fmla="*/ 51 w 103"/>
                <a:gd name="T45" fmla="*/ 76 h 103"/>
                <a:gd name="T46" fmla="*/ 76 w 103"/>
                <a:gd name="T47" fmla="*/ 51 h 103"/>
                <a:gd name="T48" fmla="*/ 51 w 103"/>
                <a:gd name="T49" fmla="*/ 27 h 103"/>
                <a:gd name="T50" fmla="*/ 51 w 103"/>
                <a:gd name="T51" fmla="*/ 70 h 103"/>
                <a:gd name="T52" fmla="*/ 33 w 103"/>
                <a:gd name="T53" fmla="*/ 51 h 103"/>
                <a:gd name="T54" fmla="*/ 51 w 103"/>
                <a:gd name="T55" fmla="*/ 32 h 103"/>
                <a:gd name="T56" fmla="*/ 70 w 103"/>
                <a:gd name="T57" fmla="*/ 51 h 103"/>
                <a:gd name="T58" fmla="*/ 51 w 103"/>
                <a:gd name="T59" fmla="*/ 70 h 103"/>
                <a:gd name="T60" fmla="*/ 51 w 103"/>
                <a:gd name="T61" fmla="*/ 41 h 103"/>
                <a:gd name="T62" fmla="*/ 41 w 103"/>
                <a:gd name="T63" fmla="*/ 51 h 103"/>
                <a:gd name="T64" fmla="*/ 51 w 103"/>
                <a:gd name="T65" fmla="*/ 62 h 103"/>
                <a:gd name="T66" fmla="*/ 62 w 103"/>
                <a:gd name="T67" fmla="*/ 51 h 103"/>
                <a:gd name="T68" fmla="*/ 51 w 103"/>
                <a:gd name="T69" fmla="*/ 4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3">
                  <a:moveTo>
                    <a:pt x="51" y="0"/>
                  </a:moveTo>
                  <a:cubicBezTo>
                    <a:pt x="23" y="0"/>
                    <a:pt x="0" y="23"/>
                    <a:pt x="0" y="51"/>
                  </a:cubicBezTo>
                  <a:cubicBezTo>
                    <a:pt x="0" y="80"/>
                    <a:pt x="23" y="103"/>
                    <a:pt x="51" y="103"/>
                  </a:cubicBezTo>
                  <a:cubicBezTo>
                    <a:pt x="80" y="103"/>
                    <a:pt x="103" y="80"/>
                    <a:pt x="103" y="51"/>
                  </a:cubicBezTo>
                  <a:cubicBezTo>
                    <a:pt x="103" y="23"/>
                    <a:pt x="80" y="0"/>
                    <a:pt x="51" y="0"/>
                  </a:cubicBezTo>
                  <a:close/>
                  <a:moveTo>
                    <a:pt x="51" y="98"/>
                  </a:moveTo>
                  <a:cubicBezTo>
                    <a:pt x="26" y="98"/>
                    <a:pt x="5" y="77"/>
                    <a:pt x="5" y="51"/>
                  </a:cubicBezTo>
                  <a:cubicBezTo>
                    <a:pt x="5" y="26"/>
                    <a:pt x="26" y="5"/>
                    <a:pt x="51" y="5"/>
                  </a:cubicBezTo>
                  <a:cubicBezTo>
                    <a:pt x="77" y="5"/>
                    <a:pt x="98" y="26"/>
                    <a:pt x="98" y="51"/>
                  </a:cubicBezTo>
                  <a:cubicBezTo>
                    <a:pt x="98" y="77"/>
                    <a:pt x="77" y="98"/>
                    <a:pt x="51" y="98"/>
                  </a:cubicBezTo>
                  <a:close/>
                  <a:moveTo>
                    <a:pt x="51" y="13"/>
                  </a:moveTo>
                  <a:cubicBezTo>
                    <a:pt x="30" y="13"/>
                    <a:pt x="13" y="30"/>
                    <a:pt x="13" y="51"/>
                  </a:cubicBezTo>
                  <a:cubicBezTo>
                    <a:pt x="13" y="72"/>
                    <a:pt x="30" y="89"/>
                    <a:pt x="51" y="89"/>
                  </a:cubicBezTo>
                  <a:cubicBezTo>
                    <a:pt x="72" y="89"/>
                    <a:pt x="89" y="72"/>
                    <a:pt x="89" y="51"/>
                  </a:cubicBezTo>
                  <a:cubicBezTo>
                    <a:pt x="89" y="30"/>
                    <a:pt x="72" y="13"/>
                    <a:pt x="51" y="13"/>
                  </a:cubicBezTo>
                  <a:close/>
                  <a:moveTo>
                    <a:pt x="51" y="84"/>
                  </a:moveTo>
                  <a:cubicBezTo>
                    <a:pt x="33" y="84"/>
                    <a:pt x="19" y="69"/>
                    <a:pt x="19" y="51"/>
                  </a:cubicBezTo>
                  <a:cubicBezTo>
                    <a:pt x="19" y="33"/>
                    <a:pt x="33" y="19"/>
                    <a:pt x="51" y="19"/>
                  </a:cubicBezTo>
                  <a:cubicBezTo>
                    <a:pt x="69" y="19"/>
                    <a:pt x="84" y="33"/>
                    <a:pt x="84" y="51"/>
                  </a:cubicBezTo>
                  <a:cubicBezTo>
                    <a:pt x="84" y="69"/>
                    <a:pt x="69" y="84"/>
                    <a:pt x="51" y="84"/>
                  </a:cubicBezTo>
                  <a:close/>
                  <a:moveTo>
                    <a:pt x="51" y="27"/>
                  </a:moveTo>
                  <a:cubicBezTo>
                    <a:pt x="38" y="27"/>
                    <a:pt x="27" y="38"/>
                    <a:pt x="27" y="51"/>
                  </a:cubicBezTo>
                  <a:cubicBezTo>
                    <a:pt x="27" y="65"/>
                    <a:pt x="38" y="76"/>
                    <a:pt x="51" y="76"/>
                  </a:cubicBezTo>
                  <a:cubicBezTo>
                    <a:pt x="65" y="76"/>
                    <a:pt x="76" y="65"/>
                    <a:pt x="76" y="51"/>
                  </a:cubicBezTo>
                  <a:cubicBezTo>
                    <a:pt x="76" y="38"/>
                    <a:pt x="65" y="27"/>
                    <a:pt x="51" y="27"/>
                  </a:cubicBezTo>
                  <a:close/>
                  <a:moveTo>
                    <a:pt x="51" y="70"/>
                  </a:moveTo>
                  <a:cubicBezTo>
                    <a:pt x="41" y="70"/>
                    <a:pt x="33" y="62"/>
                    <a:pt x="33" y="51"/>
                  </a:cubicBezTo>
                  <a:cubicBezTo>
                    <a:pt x="33" y="41"/>
                    <a:pt x="41" y="32"/>
                    <a:pt x="51" y="32"/>
                  </a:cubicBezTo>
                  <a:cubicBezTo>
                    <a:pt x="62" y="32"/>
                    <a:pt x="70" y="41"/>
                    <a:pt x="70" y="51"/>
                  </a:cubicBezTo>
                  <a:cubicBezTo>
                    <a:pt x="70" y="62"/>
                    <a:pt x="62" y="70"/>
                    <a:pt x="51" y="70"/>
                  </a:cubicBezTo>
                  <a:close/>
                  <a:moveTo>
                    <a:pt x="51" y="41"/>
                  </a:moveTo>
                  <a:cubicBezTo>
                    <a:pt x="45" y="41"/>
                    <a:pt x="41" y="45"/>
                    <a:pt x="41" y="51"/>
                  </a:cubicBezTo>
                  <a:cubicBezTo>
                    <a:pt x="41" y="57"/>
                    <a:pt x="45" y="62"/>
                    <a:pt x="51" y="62"/>
                  </a:cubicBezTo>
                  <a:cubicBezTo>
                    <a:pt x="57" y="62"/>
                    <a:pt x="62" y="57"/>
                    <a:pt x="62" y="51"/>
                  </a:cubicBezTo>
                  <a:cubicBezTo>
                    <a:pt x="62" y="45"/>
                    <a:pt x="57" y="41"/>
                    <a:pt x="51" y="41"/>
                  </a:cubicBez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9" name="Freeform 159"/>
            <p:cNvSpPr/>
            <p:nvPr/>
          </p:nvSpPr>
          <p:spPr bwMode="auto">
            <a:xfrm>
              <a:off x="2822575" y="4456113"/>
              <a:ext cx="142875" cy="231775"/>
            </a:xfrm>
            <a:custGeom>
              <a:avLst/>
              <a:gdLst>
                <a:gd name="T0" fmla="*/ 81 w 90"/>
                <a:gd name="T1" fmla="*/ 146 h 146"/>
                <a:gd name="T2" fmla="*/ 0 w 90"/>
                <a:gd name="T3" fmla="*/ 60 h 146"/>
                <a:gd name="T4" fmla="*/ 4 w 90"/>
                <a:gd name="T5" fmla="*/ 0 h 146"/>
                <a:gd name="T6" fmla="*/ 90 w 90"/>
                <a:gd name="T7" fmla="*/ 82 h 146"/>
                <a:gd name="T8" fmla="*/ 81 w 90"/>
                <a:gd name="T9" fmla="*/ 146 h 146"/>
              </a:gdLst>
              <a:ahLst/>
              <a:cxnLst>
                <a:cxn ang="0">
                  <a:pos x="T0" y="T1"/>
                </a:cxn>
                <a:cxn ang="0">
                  <a:pos x="T2" y="T3"/>
                </a:cxn>
                <a:cxn ang="0">
                  <a:pos x="T4" y="T5"/>
                </a:cxn>
                <a:cxn ang="0">
                  <a:pos x="T6" y="T7"/>
                </a:cxn>
                <a:cxn ang="0">
                  <a:pos x="T8" y="T9"/>
                </a:cxn>
              </a:cxnLst>
              <a:rect l="0" t="0" r="r" b="b"/>
              <a:pathLst>
                <a:path w="90" h="146">
                  <a:moveTo>
                    <a:pt x="81" y="146"/>
                  </a:moveTo>
                  <a:lnTo>
                    <a:pt x="0" y="60"/>
                  </a:lnTo>
                  <a:lnTo>
                    <a:pt x="4" y="0"/>
                  </a:lnTo>
                  <a:lnTo>
                    <a:pt x="90" y="82"/>
                  </a:lnTo>
                  <a:lnTo>
                    <a:pt x="81" y="146"/>
                  </a:ln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10" name="Freeform 160"/>
            <p:cNvSpPr/>
            <p:nvPr/>
          </p:nvSpPr>
          <p:spPr bwMode="auto">
            <a:xfrm>
              <a:off x="2714625" y="4565650"/>
              <a:ext cx="230188" cy="142875"/>
            </a:xfrm>
            <a:custGeom>
              <a:avLst/>
              <a:gdLst>
                <a:gd name="T0" fmla="*/ 145 w 145"/>
                <a:gd name="T1" fmla="*/ 81 h 90"/>
                <a:gd name="T2" fmla="*/ 59 w 145"/>
                <a:gd name="T3" fmla="*/ 0 h 90"/>
                <a:gd name="T4" fmla="*/ 0 w 145"/>
                <a:gd name="T5" fmla="*/ 4 h 90"/>
                <a:gd name="T6" fmla="*/ 81 w 145"/>
                <a:gd name="T7" fmla="*/ 90 h 90"/>
                <a:gd name="T8" fmla="*/ 145 w 145"/>
                <a:gd name="T9" fmla="*/ 81 h 90"/>
              </a:gdLst>
              <a:ahLst/>
              <a:cxnLst>
                <a:cxn ang="0">
                  <a:pos x="T0" y="T1"/>
                </a:cxn>
                <a:cxn ang="0">
                  <a:pos x="T2" y="T3"/>
                </a:cxn>
                <a:cxn ang="0">
                  <a:pos x="T4" y="T5"/>
                </a:cxn>
                <a:cxn ang="0">
                  <a:pos x="T6" y="T7"/>
                </a:cxn>
                <a:cxn ang="0">
                  <a:pos x="T8" y="T9"/>
                </a:cxn>
              </a:cxnLst>
              <a:rect l="0" t="0" r="r" b="b"/>
              <a:pathLst>
                <a:path w="145" h="90">
                  <a:moveTo>
                    <a:pt x="145" y="81"/>
                  </a:moveTo>
                  <a:lnTo>
                    <a:pt x="59" y="0"/>
                  </a:lnTo>
                  <a:lnTo>
                    <a:pt x="0" y="4"/>
                  </a:lnTo>
                  <a:lnTo>
                    <a:pt x="81" y="90"/>
                  </a:lnTo>
                  <a:lnTo>
                    <a:pt x="145" y="81"/>
                  </a:ln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11" name="Freeform 161"/>
            <p:cNvSpPr/>
            <p:nvPr/>
          </p:nvSpPr>
          <p:spPr bwMode="auto">
            <a:xfrm>
              <a:off x="2800350" y="4555300"/>
              <a:ext cx="439738" cy="439738"/>
            </a:xfrm>
            <a:custGeom>
              <a:avLst/>
              <a:gdLst>
                <a:gd name="T0" fmla="*/ 57 w 61"/>
                <a:gd name="T1" fmla="*/ 59 h 61"/>
                <a:gd name="T2" fmla="*/ 0 w 61"/>
                <a:gd name="T3" fmla="*/ 3 h 61"/>
                <a:gd name="T4" fmla="*/ 3 w 61"/>
                <a:gd name="T5" fmla="*/ 0 h 61"/>
                <a:gd name="T6" fmla="*/ 59 w 61"/>
                <a:gd name="T7" fmla="*/ 57 h 61"/>
                <a:gd name="T8" fmla="*/ 57 w 61"/>
                <a:gd name="T9" fmla="*/ 59 h 61"/>
              </a:gdLst>
              <a:ahLst/>
              <a:cxnLst>
                <a:cxn ang="0">
                  <a:pos x="T0" y="T1"/>
                </a:cxn>
                <a:cxn ang="0">
                  <a:pos x="T2" y="T3"/>
                </a:cxn>
                <a:cxn ang="0">
                  <a:pos x="T4" y="T5"/>
                </a:cxn>
                <a:cxn ang="0">
                  <a:pos x="T6" y="T7"/>
                </a:cxn>
                <a:cxn ang="0">
                  <a:pos x="T8" y="T9"/>
                </a:cxn>
              </a:cxnLst>
              <a:rect l="0" t="0" r="r" b="b"/>
              <a:pathLst>
                <a:path w="61" h="61">
                  <a:moveTo>
                    <a:pt x="57" y="59"/>
                  </a:moveTo>
                  <a:cubicBezTo>
                    <a:pt x="54" y="56"/>
                    <a:pt x="0" y="3"/>
                    <a:pt x="0" y="3"/>
                  </a:cubicBezTo>
                  <a:cubicBezTo>
                    <a:pt x="3" y="0"/>
                    <a:pt x="3" y="0"/>
                    <a:pt x="3" y="0"/>
                  </a:cubicBezTo>
                  <a:cubicBezTo>
                    <a:pt x="3" y="0"/>
                    <a:pt x="56" y="54"/>
                    <a:pt x="59" y="57"/>
                  </a:cubicBezTo>
                  <a:cubicBezTo>
                    <a:pt x="61" y="58"/>
                    <a:pt x="58" y="61"/>
                    <a:pt x="57" y="59"/>
                  </a:cubicBezTo>
                  <a:close/>
                </a:path>
              </a:pathLst>
            </a:custGeom>
            <a:solidFill>
              <a:srgbClr val="2D2D2C"/>
            </a:solidFill>
            <a:ln w="9525">
              <a:noFill/>
              <a:round/>
            </a:ln>
          </p:spPr>
          <p:txBody>
            <a:bodyPr vert="horz" wrap="square" lIns="91440" tIns="45720" rIns="91440" bIns="45720" numCol="1" anchor="t" anchorCtr="0" compatLnSpc="1"/>
            <a:lstStyle/>
            <a:p>
              <a:endParaRPr lang="zh-CN" altLang="en-US"/>
            </a:p>
          </p:txBody>
        </p:sp>
      </p:grpSp>
      <p:sp>
        <p:nvSpPr>
          <p:cNvPr id="12" name="矩形 11"/>
          <p:cNvSpPr/>
          <p:nvPr/>
        </p:nvSpPr>
        <p:spPr>
          <a:xfrm>
            <a:off x="1756800" y="2132856"/>
            <a:ext cx="6998542" cy="400110"/>
          </a:xfrm>
          <a:prstGeom prst="rect">
            <a:avLst/>
          </a:prstGeom>
          <a:ln>
            <a:noFill/>
          </a:ln>
        </p:spPr>
        <p:txBody>
          <a:bodyPr wrap="square">
            <a:spAutoFit/>
          </a:bodyPr>
          <a:lstStyle/>
          <a:p>
            <a:r>
              <a:rPr lang="zh-CN" altLang="en-US" sz="20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掌 握：</a:t>
            </a:r>
            <a:endParaRPr lang="zh-CN" altLang="en-US" sz="2000" dirty="0">
              <a:solidFill>
                <a:srgbClr val="C00000"/>
              </a:solidFill>
            </a:endParaRPr>
          </a:p>
        </p:txBody>
      </p:sp>
      <p:sp>
        <p:nvSpPr>
          <p:cNvPr id="19" name="矩形 18"/>
          <p:cNvSpPr/>
          <p:nvPr/>
        </p:nvSpPr>
        <p:spPr>
          <a:xfrm>
            <a:off x="1756644" y="3908896"/>
            <a:ext cx="6991820" cy="400110"/>
          </a:xfrm>
          <a:prstGeom prst="rect">
            <a:avLst/>
          </a:prstGeom>
          <a:ln>
            <a:noFill/>
          </a:ln>
        </p:spPr>
        <p:txBody>
          <a:bodyPr wrap="square">
            <a:spAutoFit/>
          </a:bodyPr>
          <a:lstStyle/>
          <a:p>
            <a:r>
              <a:rPr lang="zh-CN" altLang="en-US" sz="2000" b="1" dirty="0">
                <a:solidFill>
                  <a:srgbClr val="2CBAB2"/>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熟 悉：</a:t>
            </a:r>
            <a:endParaRPr lang="zh-CN" altLang="en-US" sz="2000" dirty="0">
              <a:solidFill>
                <a:srgbClr val="2CBAB2"/>
              </a:solidFill>
            </a:endParaRPr>
          </a:p>
        </p:txBody>
      </p:sp>
      <p:sp>
        <p:nvSpPr>
          <p:cNvPr id="26" name="矩形 25"/>
          <p:cNvSpPr/>
          <p:nvPr/>
        </p:nvSpPr>
        <p:spPr>
          <a:xfrm>
            <a:off x="1756644" y="5101793"/>
            <a:ext cx="6991820" cy="400110"/>
          </a:xfrm>
          <a:prstGeom prst="rect">
            <a:avLst/>
          </a:prstGeom>
        </p:spPr>
        <p:txBody>
          <a:bodyPr wrap="square">
            <a:spAutoFit/>
          </a:bodyPr>
          <a:lstStyle/>
          <a:p>
            <a:r>
              <a:rPr lang="zh-CN" altLang="en-US" sz="2000" b="1"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了 解：</a:t>
            </a:r>
            <a:endParaRPr lang="zh-CN" altLang="en-US" sz="2000" dirty="0">
              <a:solidFill>
                <a:srgbClr val="FFC000"/>
              </a:solidFill>
            </a:endParaRPr>
          </a:p>
        </p:txBody>
      </p:sp>
      <p:sp>
        <p:nvSpPr>
          <p:cNvPr id="27" name="TextBox 3"/>
          <p:cNvSpPr txBox="1"/>
          <p:nvPr/>
        </p:nvSpPr>
        <p:spPr>
          <a:xfrm>
            <a:off x="1748901" y="4365104"/>
            <a:ext cx="6999563" cy="683264"/>
          </a:xfrm>
          <a:prstGeom prst="rect">
            <a:avLst/>
          </a:prstGeom>
          <a:noFill/>
          <a:ln>
            <a:noFill/>
          </a:ln>
        </p:spPr>
        <p:txBody>
          <a:bodyPr wrap="square" rtlCol="0">
            <a:spAutoFit/>
          </a:bodyPr>
          <a:lstStyle/>
          <a:p>
            <a:pPr marL="215900" indent="-215900">
              <a:lnSpc>
                <a:spcPct val="120000"/>
              </a:lnSpc>
              <a:buClr>
                <a:srgbClr val="2CBAB2"/>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等长、等张和等速肌力测试的特点</a:t>
            </a:r>
            <a:r>
              <a:rPr lang="en-US" altLang="zh-CN" sz="1600" dirty="0">
                <a:latin typeface="微软雅黑" panose="020B0503020204020204" pitchFamily="34" charset="-122"/>
                <a:ea typeface="微软雅黑" panose="020B0503020204020204" pitchFamily="34" charset="-122"/>
              </a:rPr>
              <a:t>;</a:t>
            </a:r>
          </a:p>
          <a:p>
            <a:pPr marL="215900" indent="-215900">
              <a:lnSpc>
                <a:spcPct val="120000"/>
              </a:lnSpc>
              <a:buClr>
                <a:srgbClr val="2CBAB2"/>
              </a:buCl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使用简单器械的等长肌力和耐力测试方法</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080000" y="3789040"/>
            <a:ext cx="612000" cy="612000"/>
            <a:chOff x="2714625" y="4456113"/>
            <a:chExt cx="908051" cy="909638"/>
          </a:xfrm>
        </p:grpSpPr>
        <p:sp>
          <p:nvSpPr>
            <p:cNvPr id="29" name="Oval 157"/>
            <p:cNvSpPr>
              <a:spLocks noChangeArrowheads="1"/>
            </p:cNvSpPr>
            <p:nvPr/>
          </p:nvSpPr>
          <p:spPr bwMode="auto">
            <a:xfrm>
              <a:off x="2836863" y="4579938"/>
              <a:ext cx="785813" cy="785813"/>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0" name="Freeform 158"/>
            <p:cNvSpPr>
              <a:spLocks noEditPoints="1"/>
            </p:cNvSpPr>
            <p:nvPr/>
          </p:nvSpPr>
          <p:spPr bwMode="auto">
            <a:xfrm>
              <a:off x="2857500" y="4600575"/>
              <a:ext cx="742950" cy="742950"/>
            </a:xfrm>
            <a:custGeom>
              <a:avLst/>
              <a:gdLst>
                <a:gd name="T0" fmla="*/ 51 w 103"/>
                <a:gd name="T1" fmla="*/ 0 h 103"/>
                <a:gd name="T2" fmla="*/ 0 w 103"/>
                <a:gd name="T3" fmla="*/ 51 h 103"/>
                <a:gd name="T4" fmla="*/ 51 w 103"/>
                <a:gd name="T5" fmla="*/ 103 h 103"/>
                <a:gd name="T6" fmla="*/ 103 w 103"/>
                <a:gd name="T7" fmla="*/ 51 h 103"/>
                <a:gd name="T8" fmla="*/ 51 w 103"/>
                <a:gd name="T9" fmla="*/ 0 h 103"/>
                <a:gd name="T10" fmla="*/ 51 w 103"/>
                <a:gd name="T11" fmla="*/ 98 h 103"/>
                <a:gd name="T12" fmla="*/ 5 w 103"/>
                <a:gd name="T13" fmla="*/ 51 h 103"/>
                <a:gd name="T14" fmla="*/ 51 w 103"/>
                <a:gd name="T15" fmla="*/ 5 h 103"/>
                <a:gd name="T16" fmla="*/ 98 w 103"/>
                <a:gd name="T17" fmla="*/ 51 h 103"/>
                <a:gd name="T18" fmla="*/ 51 w 103"/>
                <a:gd name="T19" fmla="*/ 98 h 103"/>
                <a:gd name="T20" fmla="*/ 51 w 103"/>
                <a:gd name="T21" fmla="*/ 13 h 103"/>
                <a:gd name="T22" fmla="*/ 13 w 103"/>
                <a:gd name="T23" fmla="*/ 51 h 103"/>
                <a:gd name="T24" fmla="*/ 51 w 103"/>
                <a:gd name="T25" fmla="*/ 89 h 103"/>
                <a:gd name="T26" fmla="*/ 89 w 103"/>
                <a:gd name="T27" fmla="*/ 51 h 103"/>
                <a:gd name="T28" fmla="*/ 51 w 103"/>
                <a:gd name="T29" fmla="*/ 13 h 103"/>
                <a:gd name="T30" fmla="*/ 51 w 103"/>
                <a:gd name="T31" fmla="*/ 84 h 103"/>
                <a:gd name="T32" fmla="*/ 19 w 103"/>
                <a:gd name="T33" fmla="*/ 51 h 103"/>
                <a:gd name="T34" fmla="*/ 51 w 103"/>
                <a:gd name="T35" fmla="*/ 19 h 103"/>
                <a:gd name="T36" fmla="*/ 84 w 103"/>
                <a:gd name="T37" fmla="*/ 51 h 103"/>
                <a:gd name="T38" fmla="*/ 51 w 103"/>
                <a:gd name="T39" fmla="*/ 84 h 103"/>
                <a:gd name="T40" fmla="*/ 51 w 103"/>
                <a:gd name="T41" fmla="*/ 27 h 103"/>
                <a:gd name="T42" fmla="*/ 27 w 103"/>
                <a:gd name="T43" fmla="*/ 51 h 103"/>
                <a:gd name="T44" fmla="*/ 51 w 103"/>
                <a:gd name="T45" fmla="*/ 76 h 103"/>
                <a:gd name="T46" fmla="*/ 76 w 103"/>
                <a:gd name="T47" fmla="*/ 51 h 103"/>
                <a:gd name="T48" fmla="*/ 51 w 103"/>
                <a:gd name="T49" fmla="*/ 27 h 103"/>
                <a:gd name="T50" fmla="*/ 51 w 103"/>
                <a:gd name="T51" fmla="*/ 70 h 103"/>
                <a:gd name="T52" fmla="*/ 33 w 103"/>
                <a:gd name="T53" fmla="*/ 51 h 103"/>
                <a:gd name="T54" fmla="*/ 51 w 103"/>
                <a:gd name="T55" fmla="*/ 32 h 103"/>
                <a:gd name="T56" fmla="*/ 70 w 103"/>
                <a:gd name="T57" fmla="*/ 51 h 103"/>
                <a:gd name="T58" fmla="*/ 51 w 103"/>
                <a:gd name="T59" fmla="*/ 70 h 103"/>
                <a:gd name="T60" fmla="*/ 51 w 103"/>
                <a:gd name="T61" fmla="*/ 41 h 103"/>
                <a:gd name="T62" fmla="*/ 41 w 103"/>
                <a:gd name="T63" fmla="*/ 51 h 103"/>
                <a:gd name="T64" fmla="*/ 51 w 103"/>
                <a:gd name="T65" fmla="*/ 62 h 103"/>
                <a:gd name="T66" fmla="*/ 62 w 103"/>
                <a:gd name="T67" fmla="*/ 51 h 103"/>
                <a:gd name="T68" fmla="*/ 51 w 103"/>
                <a:gd name="T69" fmla="*/ 4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3">
                  <a:moveTo>
                    <a:pt x="51" y="0"/>
                  </a:moveTo>
                  <a:cubicBezTo>
                    <a:pt x="23" y="0"/>
                    <a:pt x="0" y="23"/>
                    <a:pt x="0" y="51"/>
                  </a:cubicBezTo>
                  <a:cubicBezTo>
                    <a:pt x="0" y="80"/>
                    <a:pt x="23" y="103"/>
                    <a:pt x="51" y="103"/>
                  </a:cubicBezTo>
                  <a:cubicBezTo>
                    <a:pt x="80" y="103"/>
                    <a:pt x="103" y="80"/>
                    <a:pt x="103" y="51"/>
                  </a:cubicBezTo>
                  <a:cubicBezTo>
                    <a:pt x="103" y="23"/>
                    <a:pt x="80" y="0"/>
                    <a:pt x="51" y="0"/>
                  </a:cubicBezTo>
                  <a:close/>
                  <a:moveTo>
                    <a:pt x="51" y="98"/>
                  </a:moveTo>
                  <a:cubicBezTo>
                    <a:pt x="26" y="98"/>
                    <a:pt x="5" y="77"/>
                    <a:pt x="5" y="51"/>
                  </a:cubicBezTo>
                  <a:cubicBezTo>
                    <a:pt x="5" y="26"/>
                    <a:pt x="26" y="5"/>
                    <a:pt x="51" y="5"/>
                  </a:cubicBezTo>
                  <a:cubicBezTo>
                    <a:pt x="77" y="5"/>
                    <a:pt x="98" y="26"/>
                    <a:pt x="98" y="51"/>
                  </a:cubicBezTo>
                  <a:cubicBezTo>
                    <a:pt x="98" y="77"/>
                    <a:pt x="77" y="98"/>
                    <a:pt x="51" y="98"/>
                  </a:cubicBezTo>
                  <a:close/>
                  <a:moveTo>
                    <a:pt x="51" y="13"/>
                  </a:moveTo>
                  <a:cubicBezTo>
                    <a:pt x="30" y="13"/>
                    <a:pt x="13" y="30"/>
                    <a:pt x="13" y="51"/>
                  </a:cubicBezTo>
                  <a:cubicBezTo>
                    <a:pt x="13" y="72"/>
                    <a:pt x="30" y="89"/>
                    <a:pt x="51" y="89"/>
                  </a:cubicBezTo>
                  <a:cubicBezTo>
                    <a:pt x="72" y="89"/>
                    <a:pt x="89" y="72"/>
                    <a:pt x="89" y="51"/>
                  </a:cubicBezTo>
                  <a:cubicBezTo>
                    <a:pt x="89" y="30"/>
                    <a:pt x="72" y="13"/>
                    <a:pt x="51" y="13"/>
                  </a:cubicBezTo>
                  <a:close/>
                  <a:moveTo>
                    <a:pt x="51" y="84"/>
                  </a:moveTo>
                  <a:cubicBezTo>
                    <a:pt x="33" y="84"/>
                    <a:pt x="19" y="69"/>
                    <a:pt x="19" y="51"/>
                  </a:cubicBezTo>
                  <a:cubicBezTo>
                    <a:pt x="19" y="33"/>
                    <a:pt x="33" y="19"/>
                    <a:pt x="51" y="19"/>
                  </a:cubicBezTo>
                  <a:cubicBezTo>
                    <a:pt x="69" y="19"/>
                    <a:pt x="84" y="33"/>
                    <a:pt x="84" y="51"/>
                  </a:cubicBezTo>
                  <a:cubicBezTo>
                    <a:pt x="84" y="69"/>
                    <a:pt x="69" y="84"/>
                    <a:pt x="51" y="84"/>
                  </a:cubicBezTo>
                  <a:close/>
                  <a:moveTo>
                    <a:pt x="51" y="27"/>
                  </a:moveTo>
                  <a:cubicBezTo>
                    <a:pt x="38" y="27"/>
                    <a:pt x="27" y="38"/>
                    <a:pt x="27" y="51"/>
                  </a:cubicBezTo>
                  <a:cubicBezTo>
                    <a:pt x="27" y="65"/>
                    <a:pt x="38" y="76"/>
                    <a:pt x="51" y="76"/>
                  </a:cubicBezTo>
                  <a:cubicBezTo>
                    <a:pt x="65" y="76"/>
                    <a:pt x="76" y="65"/>
                    <a:pt x="76" y="51"/>
                  </a:cubicBezTo>
                  <a:cubicBezTo>
                    <a:pt x="76" y="38"/>
                    <a:pt x="65" y="27"/>
                    <a:pt x="51" y="27"/>
                  </a:cubicBezTo>
                  <a:close/>
                  <a:moveTo>
                    <a:pt x="51" y="70"/>
                  </a:moveTo>
                  <a:cubicBezTo>
                    <a:pt x="41" y="70"/>
                    <a:pt x="33" y="62"/>
                    <a:pt x="33" y="51"/>
                  </a:cubicBezTo>
                  <a:cubicBezTo>
                    <a:pt x="33" y="41"/>
                    <a:pt x="41" y="32"/>
                    <a:pt x="51" y="32"/>
                  </a:cubicBezTo>
                  <a:cubicBezTo>
                    <a:pt x="62" y="32"/>
                    <a:pt x="70" y="41"/>
                    <a:pt x="70" y="51"/>
                  </a:cubicBezTo>
                  <a:cubicBezTo>
                    <a:pt x="70" y="62"/>
                    <a:pt x="62" y="70"/>
                    <a:pt x="51" y="70"/>
                  </a:cubicBezTo>
                  <a:close/>
                  <a:moveTo>
                    <a:pt x="51" y="41"/>
                  </a:moveTo>
                  <a:cubicBezTo>
                    <a:pt x="45" y="41"/>
                    <a:pt x="41" y="45"/>
                    <a:pt x="41" y="51"/>
                  </a:cubicBezTo>
                  <a:cubicBezTo>
                    <a:pt x="41" y="57"/>
                    <a:pt x="45" y="62"/>
                    <a:pt x="51" y="62"/>
                  </a:cubicBezTo>
                  <a:cubicBezTo>
                    <a:pt x="57" y="62"/>
                    <a:pt x="62" y="57"/>
                    <a:pt x="62" y="51"/>
                  </a:cubicBezTo>
                  <a:cubicBezTo>
                    <a:pt x="62" y="45"/>
                    <a:pt x="57" y="41"/>
                    <a:pt x="51" y="41"/>
                  </a:cubicBez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31" name="Freeform 159"/>
            <p:cNvSpPr/>
            <p:nvPr/>
          </p:nvSpPr>
          <p:spPr bwMode="auto">
            <a:xfrm>
              <a:off x="2822575" y="4456113"/>
              <a:ext cx="142875" cy="231775"/>
            </a:xfrm>
            <a:custGeom>
              <a:avLst/>
              <a:gdLst>
                <a:gd name="T0" fmla="*/ 81 w 90"/>
                <a:gd name="T1" fmla="*/ 146 h 146"/>
                <a:gd name="T2" fmla="*/ 0 w 90"/>
                <a:gd name="T3" fmla="*/ 60 h 146"/>
                <a:gd name="T4" fmla="*/ 4 w 90"/>
                <a:gd name="T5" fmla="*/ 0 h 146"/>
                <a:gd name="T6" fmla="*/ 90 w 90"/>
                <a:gd name="T7" fmla="*/ 82 h 146"/>
                <a:gd name="T8" fmla="*/ 81 w 90"/>
                <a:gd name="T9" fmla="*/ 146 h 146"/>
              </a:gdLst>
              <a:ahLst/>
              <a:cxnLst>
                <a:cxn ang="0">
                  <a:pos x="T0" y="T1"/>
                </a:cxn>
                <a:cxn ang="0">
                  <a:pos x="T2" y="T3"/>
                </a:cxn>
                <a:cxn ang="0">
                  <a:pos x="T4" y="T5"/>
                </a:cxn>
                <a:cxn ang="0">
                  <a:pos x="T6" y="T7"/>
                </a:cxn>
                <a:cxn ang="0">
                  <a:pos x="T8" y="T9"/>
                </a:cxn>
              </a:cxnLst>
              <a:rect l="0" t="0" r="r" b="b"/>
              <a:pathLst>
                <a:path w="90" h="146">
                  <a:moveTo>
                    <a:pt x="81" y="146"/>
                  </a:moveTo>
                  <a:lnTo>
                    <a:pt x="0" y="60"/>
                  </a:lnTo>
                  <a:lnTo>
                    <a:pt x="4" y="0"/>
                  </a:lnTo>
                  <a:lnTo>
                    <a:pt x="90" y="82"/>
                  </a:lnTo>
                  <a:lnTo>
                    <a:pt x="81" y="146"/>
                  </a:ln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32" name="Freeform 160"/>
            <p:cNvSpPr/>
            <p:nvPr/>
          </p:nvSpPr>
          <p:spPr bwMode="auto">
            <a:xfrm>
              <a:off x="2714625" y="4565650"/>
              <a:ext cx="230188" cy="142875"/>
            </a:xfrm>
            <a:custGeom>
              <a:avLst/>
              <a:gdLst>
                <a:gd name="T0" fmla="*/ 145 w 145"/>
                <a:gd name="T1" fmla="*/ 81 h 90"/>
                <a:gd name="T2" fmla="*/ 59 w 145"/>
                <a:gd name="T3" fmla="*/ 0 h 90"/>
                <a:gd name="T4" fmla="*/ 0 w 145"/>
                <a:gd name="T5" fmla="*/ 4 h 90"/>
                <a:gd name="T6" fmla="*/ 81 w 145"/>
                <a:gd name="T7" fmla="*/ 90 h 90"/>
                <a:gd name="T8" fmla="*/ 145 w 145"/>
                <a:gd name="T9" fmla="*/ 81 h 90"/>
              </a:gdLst>
              <a:ahLst/>
              <a:cxnLst>
                <a:cxn ang="0">
                  <a:pos x="T0" y="T1"/>
                </a:cxn>
                <a:cxn ang="0">
                  <a:pos x="T2" y="T3"/>
                </a:cxn>
                <a:cxn ang="0">
                  <a:pos x="T4" y="T5"/>
                </a:cxn>
                <a:cxn ang="0">
                  <a:pos x="T6" y="T7"/>
                </a:cxn>
                <a:cxn ang="0">
                  <a:pos x="T8" y="T9"/>
                </a:cxn>
              </a:cxnLst>
              <a:rect l="0" t="0" r="r" b="b"/>
              <a:pathLst>
                <a:path w="145" h="90">
                  <a:moveTo>
                    <a:pt x="145" y="81"/>
                  </a:moveTo>
                  <a:lnTo>
                    <a:pt x="59" y="0"/>
                  </a:lnTo>
                  <a:lnTo>
                    <a:pt x="0" y="4"/>
                  </a:lnTo>
                  <a:lnTo>
                    <a:pt x="81" y="90"/>
                  </a:lnTo>
                  <a:lnTo>
                    <a:pt x="145" y="81"/>
                  </a:ln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33" name="Freeform 161"/>
            <p:cNvSpPr/>
            <p:nvPr/>
          </p:nvSpPr>
          <p:spPr bwMode="auto">
            <a:xfrm>
              <a:off x="2800350" y="4555300"/>
              <a:ext cx="439738" cy="439738"/>
            </a:xfrm>
            <a:custGeom>
              <a:avLst/>
              <a:gdLst>
                <a:gd name="T0" fmla="*/ 57 w 61"/>
                <a:gd name="T1" fmla="*/ 59 h 61"/>
                <a:gd name="T2" fmla="*/ 0 w 61"/>
                <a:gd name="T3" fmla="*/ 3 h 61"/>
                <a:gd name="T4" fmla="*/ 3 w 61"/>
                <a:gd name="T5" fmla="*/ 0 h 61"/>
                <a:gd name="T6" fmla="*/ 59 w 61"/>
                <a:gd name="T7" fmla="*/ 57 h 61"/>
                <a:gd name="T8" fmla="*/ 57 w 61"/>
                <a:gd name="T9" fmla="*/ 59 h 61"/>
              </a:gdLst>
              <a:ahLst/>
              <a:cxnLst>
                <a:cxn ang="0">
                  <a:pos x="T0" y="T1"/>
                </a:cxn>
                <a:cxn ang="0">
                  <a:pos x="T2" y="T3"/>
                </a:cxn>
                <a:cxn ang="0">
                  <a:pos x="T4" y="T5"/>
                </a:cxn>
                <a:cxn ang="0">
                  <a:pos x="T6" y="T7"/>
                </a:cxn>
                <a:cxn ang="0">
                  <a:pos x="T8" y="T9"/>
                </a:cxn>
              </a:cxnLst>
              <a:rect l="0" t="0" r="r" b="b"/>
              <a:pathLst>
                <a:path w="61" h="61">
                  <a:moveTo>
                    <a:pt x="57" y="59"/>
                  </a:moveTo>
                  <a:cubicBezTo>
                    <a:pt x="54" y="56"/>
                    <a:pt x="0" y="3"/>
                    <a:pt x="0" y="3"/>
                  </a:cubicBezTo>
                  <a:cubicBezTo>
                    <a:pt x="3" y="0"/>
                    <a:pt x="3" y="0"/>
                    <a:pt x="3" y="0"/>
                  </a:cubicBezTo>
                  <a:cubicBezTo>
                    <a:pt x="3" y="0"/>
                    <a:pt x="56" y="54"/>
                    <a:pt x="59" y="57"/>
                  </a:cubicBezTo>
                  <a:cubicBezTo>
                    <a:pt x="61" y="58"/>
                    <a:pt x="58" y="61"/>
                    <a:pt x="57" y="59"/>
                  </a:cubicBezTo>
                  <a:close/>
                </a:path>
              </a:pathLst>
            </a:custGeom>
            <a:solidFill>
              <a:srgbClr val="2D2D2C"/>
            </a:solidFill>
            <a:ln w="9525">
              <a:noFill/>
              <a:round/>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1080000" y="4977240"/>
            <a:ext cx="612000" cy="612000"/>
            <a:chOff x="2714625" y="4456113"/>
            <a:chExt cx="908051" cy="909638"/>
          </a:xfrm>
        </p:grpSpPr>
        <p:sp>
          <p:nvSpPr>
            <p:cNvPr id="35" name="Oval 157"/>
            <p:cNvSpPr>
              <a:spLocks noChangeArrowheads="1"/>
            </p:cNvSpPr>
            <p:nvPr/>
          </p:nvSpPr>
          <p:spPr bwMode="auto">
            <a:xfrm>
              <a:off x="2836863" y="4579938"/>
              <a:ext cx="785813" cy="785813"/>
            </a:xfrm>
            <a:prstGeom prst="ellipse">
              <a:avLst/>
            </a:pr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6" name="Freeform 158"/>
            <p:cNvSpPr>
              <a:spLocks noEditPoints="1"/>
            </p:cNvSpPr>
            <p:nvPr/>
          </p:nvSpPr>
          <p:spPr bwMode="auto">
            <a:xfrm>
              <a:off x="2857500" y="4600575"/>
              <a:ext cx="742950" cy="742950"/>
            </a:xfrm>
            <a:custGeom>
              <a:avLst/>
              <a:gdLst>
                <a:gd name="T0" fmla="*/ 51 w 103"/>
                <a:gd name="T1" fmla="*/ 0 h 103"/>
                <a:gd name="T2" fmla="*/ 0 w 103"/>
                <a:gd name="T3" fmla="*/ 51 h 103"/>
                <a:gd name="T4" fmla="*/ 51 w 103"/>
                <a:gd name="T5" fmla="*/ 103 h 103"/>
                <a:gd name="T6" fmla="*/ 103 w 103"/>
                <a:gd name="T7" fmla="*/ 51 h 103"/>
                <a:gd name="T8" fmla="*/ 51 w 103"/>
                <a:gd name="T9" fmla="*/ 0 h 103"/>
                <a:gd name="T10" fmla="*/ 51 w 103"/>
                <a:gd name="T11" fmla="*/ 98 h 103"/>
                <a:gd name="T12" fmla="*/ 5 w 103"/>
                <a:gd name="T13" fmla="*/ 51 h 103"/>
                <a:gd name="T14" fmla="*/ 51 w 103"/>
                <a:gd name="T15" fmla="*/ 5 h 103"/>
                <a:gd name="T16" fmla="*/ 98 w 103"/>
                <a:gd name="T17" fmla="*/ 51 h 103"/>
                <a:gd name="T18" fmla="*/ 51 w 103"/>
                <a:gd name="T19" fmla="*/ 98 h 103"/>
                <a:gd name="T20" fmla="*/ 51 w 103"/>
                <a:gd name="T21" fmla="*/ 13 h 103"/>
                <a:gd name="T22" fmla="*/ 13 w 103"/>
                <a:gd name="T23" fmla="*/ 51 h 103"/>
                <a:gd name="T24" fmla="*/ 51 w 103"/>
                <a:gd name="T25" fmla="*/ 89 h 103"/>
                <a:gd name="T26" fmla="*/ 89 w 103"/>
                <a:gd name="T27" fmla="*/ 51 h 103"/>
                <a:gd name="T28" fmla="*/ 51 w 103"/>
                <a:gd name="T29" fmla="*/ 13 h 103"/>
                <a:gd name="T30" fmla="*/ 51 w 103"/>
                <a:gd name="T31" fmla="*/ 84 h 103"/>
                <a:gd name="T32" fmla="*/ 19 w 103"/>
                <a:gd name="T33" fmla="*/ 51 h 103"/>
                <a:gd name="T34" fmla="*/ 51 w 103"/>
                <a:gd name="T35" fmla="*/ 19 h 103"/>
                <a:gd name="T36" fmla="*/ 84 w 103"/>
                <a:gd name="T37" fmla="*/ 51 h 103"/>
                <a:gd name="T38" fmla="*/ 51 w 103"/>
                <a:gd name="T39" fmla="*/ 84 h 103"/>
                <a:gd name="T40" fmla="*/ 51 w 103"/>
                <a:gd name="T41" fmla="*/ 27 h 103"/>
                <a:gd name="T42" fmla="*/ 27 w 103"/>
                <a:gd name="T43" fmla="*/ 51 h 103"/>
                <a:gd name="T44" fmla="*/ 51 w 103"/>
                <a:gd name="T45" fmla="*/ 76 h 103"/>
                <a:gd name="T46" fmla="*/ 76 w 103"/>
                <a:gd name="T47" fmla="*/ 51 h 103"/>
                <a:gd name="T48" fmla="*/ 51 w 103"/>
                <a:gd name="T49" fmla="*/ 27 h 103"/>
                <a:gd name="T50" fmla="*/ 51 w 103"/>
                <a:gd name="T51" fmla="*/ 70 h 103"/>
                <a:gd name="T52" fmla="*/ 33 w 103"/>
                <a:gd name="T53" fmla="*/ 51 h 103"/>
                <a:gd name="T54" fmla="*/ 51 w 103"/>
                <a:gd name="T55" fmla="*/ 32 h 103"/>
                <a:gd name="T56" fmla="*/ 70 w 103"/>
                <a:gd name="T57" fmla="*/ 51 h 103"/>
                <a:gd name="T58" fmla="*/ 51 w 103"/>
                <a:gd name="T59" fmla="*/ 70 h 103"/>
                <a:gd name="T60" fmla="*/ 51 w 103"/>
                <a:gd name="T61" fmla="*/ 41 h 103"/>
                <a:gd name="T62" fmla="*/ 41 w 103"/>
                <a:gd name="T63" fmla="*/ 51 h 103"/>
                <a:gd name="T64" fmla="*/ 51 w 103"/>
                <a:gd name="T65" fmla="*/ 62 h 103"/>
                <a:gd name="T66" fmla="*/ 62 w 103"/>
                <a:gd name="T67" fmla="*/ 51 h 103"/>
                <a:gd name="T68" fmla="*/ 51 w 103"/>
                <a:gd name="T69" fmla="*/ 4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3">
                  <a:moveTo>
                    <a:pt x="51" y="0"/>
                  </a:moveTo>
                  <a:cubicBezTo>
                    <a:pt x="23" y="0"/>
                    <a:pt x="0" y="23"/>
                    <a:pt x="0" y="51"/>
                  </a:cubicBezTo>
                  <a:cubicBezTo>
                    <a:pt x="0" y="80"/>
                    <a:pt x="23" y="103"/>
                    <a:pt x="51" y="103"/>
                  </a:cubicBezTo>
                  <a:cubicBezTo>
                    <a:pt x="80" y="103"/>
                    <a:pt x="103" y="80"/>
                    <a:pt x="103" y="51"/>
                  </a:cubicBezTo>
                  <a:cubicBezTo>
                    <a:pt x="103" y="23"/>
                    <a:pt x="80" y="0"/>
                    <a:pt x="51" y="0"/>
                  </a:cubicBezTo>
                  <a:close/>
                  <a:moveTo>
                    <a:pt x="51" y="98"/>
                  </a:moveTo>
                  <a:cubicBezTo>
                    <a:pt x="26" y="98"/>
                    <a:pt x="5" y="77"/>
                    <a:pt x="5" y="51"/>
                  </a:cubicBezTo>
                  <a:cubicBezTo>
                    <a:pt x="5" y="26"/>
                    <a:pt x="26" y="5"/>
                    <a:pt x="51" y="5"/>
                  </a:cubicBezTo>
                  <a:cubicBezTo>
                    <a:pt x="77" y="5"/>
                    <a:pt x="98" y="26"/>
                    <a:pt x="98" y="51"/>
                  </a:cubicBezTo>
                  <a:cubicBezTo>
                    <a:pt x="98" y="77"/>
                    <a:pt x="77" y="98"/>
                    <a:pt x="51" y="98"/>
                  </a:cubicBezTo>
                  <a:close/>
                  <a:moveTo>
                    <a:pt x="51" y="13"/>
                  </a:moveTo>
                  <a:cubicBezTo>
                    <a:pt x="30" y="13"/>
                    <a:pt x="13" y="30"/>
                    <a:pt x="13" y="51"/>
                  </a:cubicBezTo>
                  <a:cubicBezTo>
                    <a:pt x="13" y="72"/>
                    <a:pt x="30" y="89"/>
                    <a:pt x="51" y="89"/>
                  </a:cubicBezTo>
                  <a:cubicBezTo>
                    <a:pt x="72" y="89"/>
                    <a:pt x="89" y="72"/>
                    <a:pt x="89" y="51"/>
                  </a:cubicBezTo>
                  <a:cubicBezTo>
                    <a:pt x="89" y="30"/>
                    <a:pt x="72" y="13"/>
                    <a:pt x="51" y="13"/>
                  </a:cubicBezTo>
                  <a:close/>
                  <a:moveTo>
                    <a:pt x="51" y="84"/>
                  </a:moveTo>
                  <a:cubicBezTo>
                    <a:pt x="33" y="84"/>
                    <a:pt x="19" y="69"/>
                    <a:pt x="19" y="51"/>
                  </a:cubicBezTo>
                  <a:cubicBezTo>
                    <a:pt x="19" y="33"/>
                    <a:pt x="33" y="19"/>
                    <a:pt x="51" y="19"/>
                  </a:cubicBezTo>
                  <a:cubicBezTo>
                    <a:pt x="69" y="19"/>
                    <a:pt x="84" y="33"/>
                    <a:pt x="84" y="51"/>
                  </a:cubicBezTo>
                  <a:cubicBezTo>
                    <a:pt x="84" y="69"/>
                    <a:pt x="69" y="84"/>
                    <a:pt x="51" y="84"/>
                  </a:cubicBezTo>
                  <a:close/>
                  <a:moveTo>
                    <a:pt x="51" y="27"/>
                  </a:moveTo>
                  <a:cubicBezTo>
                    <a:pt x="38" y="27"/>
                    <a:pt x="27" y="38"/>
                    <a:pt x="27" y="51"/>
                  </a:cubicBezTo>
                  <a:cubicBezTo>
                    <a:pt x="27" y="65"/>
                    <a:pt x="38" y="76"/>
                    <a:pt x="51" y="76"/>
                  </a:cubicBezTo>
                  <a:cubicBezTo>
                    <a:pt x="65" y="76"/>
                    <a:pt x="76" y="65"/>
                    <a:pt x="76" y="51"/>
                  </a:cubicBezTo>
                  <a:cubicBezTo>
                    <a:pt x="76" y="38"/>
                    <a:pt x="65" y="27"/>
                    <a:pt x="51" y="27"/>
                  </a:cubicBezTo>
                  <a:close/>
                  <a:moveTo>
                    <a:pt x="51" y="70"/>
                  </a:moveTo>
                  <a:cubicBezTo>
                    <a:pt x="41" y="70"/>
                    <a:pt x="33" y="62"/>
                    <a:pt x="33" y="51"/>
                  </a:cubicBezTo>
                  <a:cubicBezTo>
                    <a:pt x="33" y="41"/>
                    <a:pt x="41" y="32"/>
                    <a:pt x="51" y="32"/>
                  </a:cubicBezTo>
                  <a:cubicBezTo>
                    <a:pt x="62" y="32"/>
                    <a:pt x="70" y="41"/>
                    <a:pt x="70" y="51"/>
                  </a:cubicBezTo>
                  <a:cubicBezTo>
                    <a:pt x="70" y="62"/>
                    <a:pt x="62" y="70"/>
                    <a:pt x="51" y="70"/>
                  </a:cubicBezTo>
                  <a:close/>
                  <a:moveTo>
                    <a:pt x="51" y="41"/>
                  </a:moveTo>
                  <a:cubicBezTo>
                    <a:pt x="45" y="41"/>
                    <a:pt x="41" y="45"/>
                    <a:pt x="41" y="51"/>
                  </a:cubicBezTo>
                  <a:cubicBezTo>
                    <a:pt x="41" y="57"/>
                    <a:pt x="45" y="62"/>
                    <a:pt x="51" y="62"/>
                  </a:cubicBezTo>
                  <a:cubicBezTo>
                    <a:pt x="57" y="62"/>
                    <a:pt x="62" y="57"/>
                    <a:pt x="62" y="51"/>
                  </a:cubicBezTo>
                  <a:cubicBezTo>
                    <a:pt x="62" y="45"/>
                    <a:pt x="57" y="41"/>
                    <a:pt x="51" y="41"/>
                  </a:cubicBez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37" name="Freeform 159"/>
            <p:cNvSpPr/>
            <p:nvPr/>
          </p:nvSpPr>
          <p:spPr bwMode="auto">
            <a:xfrm>
              <a:off x="2822575" y="4456113"/>
              <a:ext cx="142875" cy="231775"/>
            </a:xfrm>
            <a:custGeom>
              <a:avLst/>
              <a:gdLst>
                <a:gd name="T0" fmla="*/ 81 w 90"/>
                <a:gd name="T1" fmla="*/ 146 h 146"/>
                <a:gd name="T2" fmla="*/ 0 w 90"/>
                <a:gd name="T3" fmla="*/ 60 h 146"/>
                <a:gd name="T4" fmla="*/ 4 w 90"/>
                <a:gd name="T5" fmla="*/ 0 h 146"/>
                <a:gd name="T6" fmla="*/ 90 w 90"/>
                <a:gd name="T7" fmla="*/ 82 h 146"/>
                <a:gd name="T8" fmla="*/ 81 w 90"/>
                <a:gd name="T9" fmla="*/ 146 h 146"/>
              </a:gdLst>
              <a:ahLst/>
              <a:cxnLst>
                <a:cxn ang="0">
                  <a:pos x="T0" y="T1"/>
                </a:cxn>
                <a:cxn ang="0">
                  <a:pos x="T2" y="T3"/>
                </a:cxn>
                <a:cxn ang="0">
                  <a:pos x="T4" y="T5"/>
                </a:cxn>
                <a:cxn ang="0">
                  <a:pos x="T6" y="T7"/>
                </a:cxn>
                <a:cxn ang="0">
                  <a:pos x="T8" y="T9"/>
                </a:cxn>
              </a:cxnLst>
              <a:rect l="0" t="0" r="r" b="b"/>
              <a:pathLst>
                <a:path w="90" h="146">
                  <a:moveTo>
                    <a:pt x="81" y="146"/>
                  </a:moveTo>
                  <a:lnTo>
                    <a:pt x="0" y="60"/>
                  </a:lnTo>
                  <a:lnTo>
                    <a:pt x="4" y="0"/>
                  </a:lnTo>
                  <a:lnTo>
                    <a:pt x="90" y="82"/>
                  </a:lnTo>
                  <a:lnTo>
                    <a:pt x="81" y="146"/>
                  </a:ln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38" name="Freeform 160"/>
            <p:cNvSpPr/>
            <p:nvPr/>
          </p:nvSpPr>
          <p:spPr bwMode="auto">
            <a:xfrm>
              <a:off x="2714625" y="4565650"/>
              <a:ext cx="230188" cy="142875"/>
            </a:xfrm>
            <a:custGeom>
              <a:avLst/>
              <a:gdLst>
                <a:gd name="T0" fmla="*/ 145 w 145"/>
                <a:gd name="T1" fmla="*/ 81 h 90"/>
                <a:gd name="T2" fmla="*/ 59 w 145"/>
                <a:gd name="T3" fmla="*/ 0 h 90"/>
                <a:gd name="T4" fmla="*/ 0 w 145"/>
                <a:gd name="T5" fmla="*/ 4 h 90"/>
                <a:gd name="T6" fmla="*/ 81 w 145"/>
                <a:gd name="T7" fmla="*/ 90 h 90"/>
                <a:gd name="T8" fmla="*/ 145 w 145"/>
                <a:gd name="T9" fmla="*/ 81 h 90"/>
              </a:gdLst>
              <a:ahLst/>
              <a:cxnLst>
                <a:cxn ang="0">
                  <a:pos x="T0" y="T1"/>
                </a:cxn>
                <a:cxn ang="0">
                  <a:pos x="T2" y="T3"/>
                </a:cxn>
                <a:cxn ang="0">
                  <a:pos x="T4" y="T5"/>
                </a:cxn>
                <a:cxn ang="0">
                  <a:pos x="T6" y="T7"/>
                </a:cxn>
                <a:cxn ang="0">
                  <a:pos x="T8" y="T9"/>
                </a:cxn>
              </a:cxnLst>
              <a:rect l="0" t="0" r="r" b="b"/>
              <a:pathLst>
                <a:path w="145" h="90">
                  <a:moveTo>
                    <a:pt x="145" y="81"/>
                  </a:moveTo>
                  <a:lnTo>
                    <a:pt x="59" y="0"/>
                  </a:lnTo>
                  <a:lnTo>
                    <a:pt x="0" y="4"/>
                  </a:lnTo>
                  <a:lnTo>
                    <a:pt x="81" y="90"/>
                  </a:lnTo>
                  <a:lnTo>
                    <a:pt x="145" y="81"/>
                  </a:lnTo>
                  <a:close/>
                </a:path>
              </a:pathLst>
            </a:custGeom>
            <a:solidFill>
              <a:srgbClr val="E95644"/>
            </a:solidFill>
            <a:ln w="9525">
              <a:noFill/>
              <a:round/>
            </a:ln>
          </p:spPr>
          <p:txBody>
            <a:bodyPr vert="horz" wrap="square" lIns="91440" tIns="45720" rIns="91440" bIns="45720" numCol="1" anchor="t" anchorCtr="0" compatLnSpc="1"/>
            <a:lstStyle/>
            <a:p>
              <a:endParaRPr lang="zh-CN" altLang="en-US"/>
            </a:p>
          </p:txBody>
        </p:sp>
        <p:sp>
          <p:nvSpPr>
            <p:cNvPr id="39" name="Freeform 161"/>
            <p:cNvSpPr/>
            <p:nvPr/>
          </p:nvSpPr>
          <p:spPr bwMode="auto">
            <a:xfrm>
              <a:off x="2800350" y="4555300"/>
              <a:ext cx="439738" cy="439738"/>
            </a:xfrm>
            <a:custGeom>
              <a:avLst/>
              <a:gdLst>
                <a:gd name="T0" fmla="*/ 57 w 61"/>
                <a:gd name="T1" fmla="*/ 59 h 61"/>
                <a:gd name="T2" fmla="*/ 0 w 61"/>
                <a:gd name="T3" fmla="*/ 3 h 61"/>
                <a:gd name="T4" fmla="*/ 3 w 61"/>
                <a:gd name="T5" fmla="*/ 0 h 61"/>
                <a:gd name="T6" fmla="*/ 59 w 61"/>
                <a:gd name="T7" fmla="*/ 57 h 61"/>
                <a:gd name="T8" fmla="*/ 57 w 61"/>
                <a:gd name="T9" fmla="*/ 59 h 61"/>
              </a:gdLst>
              <a:ahLst/>
              <a:cxnLst>
                <a:cxn ang="0">
                  <a:pos x="T0" y="T1"/>
                </a:cxn>
                <a:cxn ang="0">
                  <a:pos x="T2" y="T3"/>
                </a:cxn>
                <a:cxn ang="0">
                  <a:pos x="T4" y="T5"/>
                </a:cxn>
                <a:cxn ang="0">
                  <a:pos x="T6" y="T7"/>
                </a:cxn>
                <a:cxn ang="0">
                  <a:pos x="T8" y="T9"/>
                </a:cxn>
              </a:cxnLst>
              <a:rect l="0" t="0" r="r" b="b"/>
              <a:pathLst>
                <a:path w="61" h="61">
                  <a:moveTo>
                    <a:pt x="57" y="59"/>
                  </a:moveTo>
                  <a:cubicBezTo>
                    <a:pt x="54" y="56"/>
                    <a:pt x="0" y="3"/>
                    <a:pt x="0" y="3"/>
                  </a:cubicBezTo>
                  <a:cubicBezTo>
                    <a:pt x="3" y="0"/>
                    <a:pt x="3" y="0"/>
                    <a:pt x="3" y="0"/>
                  </a:cubicBezTo>
                  <a:cubicBezTo>
                    <a:pt x="3" y="0"/>
                    <a:pt x="56" y="54"/>
                    <a:pt x="59" y="57"/>
                  </a:cubicBezTo>
                  <a:cubicBezTo>
                    <a:pt x="61" y="58"/>
                    <a:pt x="58" y="61"/>
                    <a:pt x="57" y="59"/>
                  </a:cubicBezTo>
                  <a:close/>
                </a:path>
              </a:pathLst>
            </a:custGeom>
            <a:solidFill>
              <a:srgbClr val="2D2D2C"/>
            </a:solidFill>
            <a:ln w="9525">
              <a:noFill/>
              <a:round/>
            </a:ln>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四</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、举例说明</a:t>
            </a:r>
            <a:r>
              <a:rPr kumimoji="0" lang="en-US" altLang="zh-CN"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 </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屈膝肌力测试</a:t>
            </a:r>
          </a:p>
        </p:txBody>
      </p:sp>
      <p:pic>
        <p:nvPicPr>
          <p:cNvPr id="9" name="DSCN2687.jpg"/>
          <p:cNvPicPr>
            <a:picLocks noChangeAspect="1"/>
          </p:cNvPicPr>
          <p:nvPr/>
        </p:nvPicPr>
        <p:blipFill>
          <a:blip r:embed="rId2"/>
          <a:stretch>
            <a:fillRect/>
          </a:stretch>
        </p:blipFill>
        <p:spPr>
          <a:xfrm>
            <a:off x="430386" y="2817127"/>
            <a:ext cx="3600450" cy="2700338"/>
          </a:xfrm>
          <a:prstGeom prst="rect">
            <a:avLst/>
          </a:prstGeom>
          <a:ln w="12700">
            <a:miter lim="400000"/>
            <a:headEnd/>
            <a:tailEnd/>
          </a:ln>
        </p:spPr>
      </p:pic>
      <p:sp>
        <p:nvSpPr>
          <p:cNvPr id="10" name="Shape 209"/>
          <p:cNvSpPr txBox="1"/>
          <p:nvPr/>
        </p:nvSpPr>
        <p:spPr>
          <a:xfrm>
            <a:off x="430386" y="2132856"/>
            <a:ext cx="8250126" cy="576536"/>
          </a:xfrm>
          <a:prstGeom prst="rect">
            <a:avLst/>
          </a:prstGeom>
          <a:ln w="12700">
            <a:miter lim="400000"/>
          </a:ln>
        </p:spPr>
        <p:txBody>
          <a:bodyPr lIns="45719" rIns="45719" anchor="ctr">
            <a:normAutofit/>
          </a:bodyPr>
          <a:lstStyle>
            <a:lvl1pPr marL="342900" marR="0" indent="-342900" algn="l" defTabSz="914400" rtl="0" latinLnBrk="0">
              <a:lnSpc>
                <a:spcPct val="100000"/>
              </a:lnSpc>
              <a:spcBef>
                <a:spcPts val="600"/>
              </a:spcBef>
              <a:spcAft>
                <a:spcPts val="0"/>
              </a:spcAft>
              <a:buClr>
                <a:srgbClr val="FFCC00"/>
              </a:buClr>
              <a:buSzTx/>
              <a:buFont typeface="Wingdings" panose="05000000000000000000"/>
              <a:buNone/>
              <a:defRPr sz="2800" b="0" i="0" u="none" strike="noStrike" cap="none" spc="0" baseline="0">
                <a:ln>
                  <a:noFill/>
                </a:ln>
                <a:solidFill>
                  <a:srgbClr val="FFFFFF"/>
                </a:solidFill>
                <a:effectLst>
                  <a:outerShdw blurRad="12700" dist="25400" dir="2700000" rotWithShape="0">
                    <a:srgbClr val="000000"/>
                  </a:outerShdw>
                </a:effectLst>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vl2pPr marL="783590" marR="0" indent="-32639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2pPr>
            <a:lvl3pPr marL="1219200" marR="0" indent="-3048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3pPr>
            <a:lvl4pPr marL="1737360" marR="0" indent="-36576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4pPr>
            <a:lvl5pPr marL="22352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5pPr>
            <a:lvl6pPr marL="26924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6pPr>
            <a:lvl7pPr marL="31496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7pPr>
            <a:lvl8pPr marL="36068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8pPr>
            <a:lvl9pPr marL="4064000" marR="0" indent="-406400" algn="l" defTabSz="914400" rtl="0" latinLnBrk="0">
              <a:lnSpc>
                <a:spcPct val="100000"/>
              </a:lnSpc>
              <a:spcBef>
                <a:spcPts val="700"/>
              </a:spcBef>
              <a:spcAft>
                <a:spcPts val="0"/>
              </a:spcAft>
              <a:buClr>
                <a:srgbClr val="FFCC00"/>
              </a:buClr>
              <a:buSzPct val="70000"/>
              <a:buFont typeface="Wingdings" panose="05000000000000000000"/>
              <a:buChar char="•"/>
              <a:defRPr sz="3200" b="0" i="0" u="none" strike="noStrike" cap="none" spc="0" baseline="0">
                <a:ln>
                  <a:noFill/>
                </a:ln>
                <a:solidFill>
                  <a:srgbClr val="FFFFFF"/>
                </a:solidFill>
                <a:effectLst>
                  <a:outerShdw blurRad="12700" dist="25400" dir="2700000" rotWithShape="0">
                    <a:srgbClr val="000000"/>
                  </a:outerShdw>
                </a:effectLst>
                <a:uFillTx/>
                <a:latin typeface="Garamond" panose="02020404030301010803"/>
                <a:ea typeface="Garamond" panose="02020404030301010803"/>
                <a:cs typeface="Garamond" panose="02020404030301010803"/>
                <a:sym typeface="Garamond" panose="02020404030301010803"/>
              </a:defRPr>
            </a:lvl9pPr>
          </a:lstStyle>
          <a:p>
            <a:pPr marL="0" indent="0" algn="ctr" hangingPunct="0">
              <a:spcBef>
                <a:spcPts val="0"/>
              </a:spcBef>
              <a:defRPr>
                <a:latin typeface="Garamond" panose="02020404030301010803"/>
                <a:ea typeface="Garamond" panose="02020404030301010803"/>
                <a:cs typeface="Garamond" panose="02020404030301010803"/>
                <a:sym typeface="Garamond" panose="02020404030301010803"/>
              </a:defRPr>
            </a:pPr>
            <a:r>
              <a:rPr lang="zh-CN" altLang="en-US" sz="2000" kern="0" dirty="0">
                <a:solidFill>
                  <a:schemeClr val="tx1"/>
                </a:solidFill>
                <a:latin typeface="微软雅黑" panose="020B0503020204020204" pitchFamily="34" charset="-122"/>
                <a:ea typeface="微软雅黑" panose="020B0503020204020204" pitchFamily="34" charset="-122"/>
              </a:rPr>
              <a:t>有触及肌纤维收缩者，可让其尝试在去重力条件下运动肢体</a:t>
            </a:r>
          </a:p>
        </p:txBody>
      </p:sp>
      <p:sp>
        <p:nvSpPr>
          <p:cNvPr id="14" name="Shape 211"/>
          <p:cNvSpPr/>
          <p:nvPr/>
        </p:nvSpPr>
        <p:spPr>
          <a:xfrm rot="6377643">
            <a:off x="2332936" y="4958599"/>
            <a:ext cx="715123" cy="433034"/>
          </a:xfrm>
          <a:custGeom>
            <a:avLst/>
            <a:gdLst/>
            <a:ahLst/>
            <a:cxnLst>
              <a:cxn ang="0">
                <a:pos x="wd2" y="hd2"/>
              </a:cxn>
              <a:cxn ang="5400000">
                <a:pos x="wd2" y="hd2"/>
              </a:cxn>
              <a:cxn ang="10800000">
                <a:pos x="wd2" y="hd2"/>
              </a:cxn>
              <a:cxn ang="16200000">
                <a:pos x="wd2" y="hd2"/>
              </a:cxn>
            </a:cxnLst>
            <a:rect l="0" t="0" r="r" b="b"/>
            <a:pathLst>
              <a:path w="21600" h="19578" extrusionOk="0">
                <a:moveTo>
                  <a:pt x="15596" y="14158"/>
                </a:moveTo>
                <a:cubicBezTo>
                  <a:pt x="15377" y="8118"/>
                  <a:pt x="11199" y="3438"/>
                  <a:pt x="6264" y="3706"/>
                </a:cubicBezTo>
                <a:cubicBezTo>
                  <a:pt x="4627" y="3795"/>
                  <a:pt x="3041" y="4432"/>
                  <a:pt x="1680" y="5549"/>
                </a:cubicBezTo>
                <a:lnTo>
                  <a:pt x="0" y="2480"/>
                </a:lnTo>
                <a:cubicBezTo>
                  <a:pt x="5489" y="-2022"/>
                  <a:pt x="12920" y="-226"/>
                  <a:pt x="16598" y="6492"/>
                </a:cubicBezTo>
                <a:cubicBezTo>
                  <a:pt x="17818" y="8720"/>
                  <a:pt x="18515" y="11315"/>
                  <a:pt x="18612" y="13994"/>
                </a:cubicBezTo>
                <a:lnTo>
                  <a:pt x="18611" y="13994"/>
                </a:lnTo>
                <a:lnTo>
                  <a:pt x="21600" y="13832"/>
                </a:lnTo>
                <a:lnTo>
                  <a:pt x="17303" y="19578"/>
                </a:lnTo>
                <a:lnTo>
                  <a:pt x="12609" y="14320"/>
                </a:lnTo>
                <a:lnTo>
                  <a:pt x="15596" y="14158"/>
                </a:lnTo>
                <a:close/>
              </a:path>
            </a:pathLst>
          </a:custGeom>
          <a:solidFill>
            <a:srgbClr val="FF0000"/>
          </a:solidFill>
          <a:ln w="25400">
            <a:solidFill>
              <a:srgbClr val="FF0000"/>
            </a:solidFill>
          </a:ln>
          <a:effectLst>
            <a:outerShdw blurRad="50800" dist="38100" dir="2700000" algn="tl" rotWithShape="0">
              <a:prstClr val="black">
                <a:alpha val="40000"/>
              </a:prstClr>
            </a:outerShdw>
          </a:effectLst>
          <a:scene3d>
            <a:camera prst="orthographicFront"/>
            <a:lightRig rig="threePt" dir="t"/>
          </a:scene3d>
          <a:sp3d prstMaterial="dkEdge"/>
        </p:spPr>
        <p:txBody>
          <a:bodyPr lIns="45719" rIns="45719" anchor="ctr"/>
          <a:lstStyle/>
          <a:p>
            <a:pPr hangingPunct="0"/>
            <a:endParaRPr kern="0">
              <a:solidFill>
                <a:srgbClr val="FFFFFF"/>
              </a:solidFill>
              <a:effectLst>
                <a:outerShdw blurRad="38100" dist="38100" dir="2700000" algn="tl">
                  <a:srgbClr val="000000">
                    <a:alpha val="43137"/>
                  </a:srgbClr>
                </a:outerShdw>
              </a:effectLst>
              <a:latin typeface="Arial" panose="020B0604020202020204"/>
              <a:ea typeface="+mj-ea"/>
              <a:cs typeface="Arial" panose="020B0604020202020204"/>
              <a:sym typeface="Arial" panose="020B0604020202020204"/>
            </a:endParaRPr>
          </a:p>
        </p:txBody>
      </p:sp>
      <p:pic>
        <p:nvPicPr>
          <p:cNvPr id="17" name="DSCN2688.jpg"/>
          <p:cNvPicPr>
            <a:picLocks noChangeAspect="1"/>
          </p:cNvPicPr>
          <p:nvPr/>
        </p:nvPicPr>
        <p:blipFill>
          <a:blip r:embed="rId3"/>
          <a:stretch>
            <a:fillRect/>
          </a:stretch>
        </p:blipFill>
        <p:spPr>
          <a:xfrm>
            <a:off x="5065532" y="2817127"/>
            <a:ext cx="3600000" cy="2700389"/>
          </a:xfrm>
          <a:prstGeom prst="rect">
            <a:avLst/>
          </a:prstGeom>
          <a:ln w="12700">
            <a:miter lim="400000"/>
            <a:headEnd/>
            <a:tailEnd/>
          </a:ln>
        </p:spPr>
      </p:pic>
      <p:sp>
        <p:nvSpPr>
          <p:cNvPr id="18" name="Shape 175"/>
          <p:cNvSpPr/>
          <p:nvPr/>
        </p:nvSpPr>
        <p:spPr>
          <a:xfrm>
            <a:off x="4173296" y="3930837"/>
            <a:ext cx="792163" cy="434739"/>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16200" y="5400"/>
                </a:lnTo>
                <a:lnTo>
                  <a:pt x="3375" y="5400"/>
                </a:lnTo>
                <a:lnTo>
                  <a:pt x="3375" y="16200"/>
                </a:lnTo>
                <a:lnTo>
                  <a:pt x="16200" y="16200"/>
                </a:lnTo>
                <a:lnTo>
                  <a:pt x="16200" y="21600"/>
                </a:lnTo>
                <a:lnTo>
                  <a:pt x="21600" y="10800"/>
                </a:lnTo>
                <a:close/>
                <a:moveTo>
                  <a:pt x="1350" y="5400"/>
                </a:moveTo>
                <a:lnTo>
                  <a:pt x="1350" y="16200"/>
                </a:lnTo>
                <a:lnTo>
                  <a:pt x="2700" y="16200"/>
                </a:lnTo>
                <a:lnTo>
                  <a:pt x="2700" y="5400"/>
                </a:lnTo>
                <a:close/>
                <a:moveTo>
                  <a:pt x="0" y="5400"/>
                </a:moveTo>
                <a:lnTo>
                  <a:pt x="0" y="16200"/>
                </a:lnTo>
                <a:lnTo>
                  <a:pt x="675" y="16200"/>
                </a:lnTo>
                <a:lnTo>
                  <a:pt x="675" y="5400"/>
                </a:lnTo>
                <a:close/>
              </a:path>
            </a:pathLst>
          </a:custGeom>
          <a:solidFill>
            <a:srgbClr val="FFFFFF"/>
          </a:solidFill>
          <a:ln w="25400">
            <a:solidFill>
              <a:srgbClr val="FF0000"/>
            </a:solidFill>
          </a:ln>
        </p:spPr>
        <p:txBody>
          <a:bodyPr lIns="45719" rIns="45719" anchor="ctr"/>
          <a:lstStyle/>
          <a:p>
            <a:pPr hangingPunct="0"/>
            <a:endParaRPr kern="0">
              <a:solidFill>
                <a:srgbClr val="FFFFFF"/>
              </a:solidFill>
              <a:latin typeface="Arial" panose="020B0604020202020204"/>
              <a:ea typeface="+mj-ea"/>
              <a:cs typeface="Arial" panose="020B0604020202020204"/>
              <a:sym typeface="Arial" panose="020B0604020202020204"/>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第三节  手法肌力检查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6" name="Shape 103"/>
          <p:cNvSpPr/>
          <p:nvPr/>
        </p:nvSpPr>
        <p:spPr>
          <a:xfrm>
            <a:off x="467544" y="1656000"/>
            <a:ext cx="8208912" cy="5057090"/>
          </a:xfrm>
          <a:prstGeom prst="rect">
            <a:avLst/>
          </a:prstGeom>
          <a:ln w="12700">
            <a:noFill/>
            <a:miter lim="400000"/>
          </a:ln>
        </p:spPr>
        <p:txBody>
          <a:bodyPr wrap="square" lIns="50800" tIns="50800" rIns="50800" bIns="50800" anchor="t">
            <a:spAutoFit/>
          </a:bodyPr>
          <a:lstStyle/>
          <a:p>
            <a:pPr marL="285750" marR="0" lvl="0" indent="-285750" algn="just" defTabSz="914400" rtl="0" eaLnBrk="1" fontAlgn="auto" latinLnBrk="0" hangingPunct="1">
              <a:lnSpc>
                <a:spcPct val="120000"/>
              </a:lnSpc>
              <a:spcBef>
                <a:spcPts val="1800"/>
              </a:spcBef>
              <a:spcAft>
                <a:spcPts val="0"/>
              </a:spcAft>
              <a:buClr>
                <a:srgbClr val="C00000"/>
              </a:buClr>
              <a:buSzPct val="100000"/>
              <a:buFont typeface="Wingdings" panose="05000000000000000000" pitchFamily="2" charset="2"/>
              <a:buChar char=""/>
              <a:defRPr sz="2800"/>
            </a:pP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级：正常（完成运动既随意又容易）</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级：良（能完成运动，但与健侧相比略有不对称）</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3</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级：中（基本能完成运动，但活动幅度约有正常的</a:t>
            </a: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50%</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级：差（有收缩现象，但完成运动比较困难，活动幅度只有正常的</a:t>
            </a: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25%</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左右）</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级：微（略有收缩痕迹）</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0</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级：无（无收缩）</a:t>
            </a:r>
            <a:endPar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五</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面部肌肉的手法检查</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882454"/>
            <a:ext cx="9144000" cy="1477328"/>
          </a:xfrm>
          <a:prstGeom prst="rect">
            <a:avLst/>
          </a:prstGeom>
          <a:noFill/>
        </p:spPr>
        <p:txBody>
          <a:bodyPr wrap="square" rtlCol="0">
            <a:spAutoFit/>
          </a:bodyPr>
          <a:lstStyle/>
          <a:p>
            <a:pPr marR="0" lvl="0" indent="0" algn="ctr" fontAlgn="auto">
              <a:lnSpc>
                <a:spcPct val="125000"/>
              </a:lnSpc>
              <a:spcBef>
                <a:spcPts val="0"/>
              </a:spcBef>
              <a:spcAft>
                <a:spcPts val="0"/>
              </a:spcAft>
              <a:buClrTx/>
              <a:buSzTx/>
              <a:buFontTx/>
              <a:buNone/>
              <a:defRPr/>
            </a:pPr>
            <a:r>
              <a:rPr lang="zh-CN" altLang="en-US" sz="3600" b="1" dirty="0">
                <a:solidFill>
                  <a:schemeClr val="bg1"/>
                </a:solidFill>
                <a:latin typeface="微软雅黑" panose="020B0503020204020204" pitchFamily="34" charset="-122"/>
                <a:ea typeface="微软雅黑" panose="020B0503020204020204" pitchFamily="34" charset="-122"/>
              </a:rPr>
              <a:t>第四节</a:t>
            </a:r>
            <a:endParaRPr lang="en-US" altLang="zh-CN" sz="3600" b="1" dirty="0">
              <a:solidFill>
                <a:schemeClr val="bg1"/>
              </a:solidFill>
              <a:latin typeface="微软雅黑" panose="020B0503020204020204" pitchFamily="34" charset="-122"/>
              <a:ea typeface="微软雅黑" panose="020B0503020204020204" pitchFamily="34" charset="-122"/>
            </a:endParaRPr>
          </a:p>
          <a:p>
            <a:pPr lvl="0" algn="ctr">
              <a:lnSpc>
                <a:spcPct val="125000"/>
              </a:lnSpc>
            </a:pPr>
            <a:r>
              <a:rPr lang="zh-CN" altLang="en-US" sz="36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应用仪器肌力评定</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
        <p:nvSpPr>
          <p:cNvPr id="6" name="Shape 103"/>
          <p:cNvSpPr/>
          <p:nvPr/>
        </p:nvSpPr>
        <p:spPr>
          <a:xfrm>
            <a:off x="467544" y="1656000"/>
            <a:ext cx="8208912" cy="4988545"/>
          </a:xfrm>
          <a:prstGeom prst="rect">
            <a:avLst/>
          </a:prstGeom>
          <a:ln w="12700">
            <a:noFill/>
            <a:miter lim="400000"/>
          </a:ln>
        </p:spPr>
        <p:txBody>
          <a:bodyPr wrap="square" lIns="50800" tIns="50800" rIns="50800" bIns="50800" anchor="t">
            <a:spAutoFit/>
          </a:bodyPr>
          <a:lstStyle/>
          <a:p>
            <a:pPr marL="285750" marR="0" lvl="0" indent="-285750" algn="just" defTabSz="914400" rtl="0" eaLnBrk="1" fontAlgn="auto" latinLnBrk="0" hangingPunct="1">
              <a:lnSpc>
                <a:spcPct val="120000"/>
              </a:lnSpc>
              <a:spcBef>
                <a:spcPts val="1800"/>
              </a:spcBef>
              <a:spcAft>
                <a:spcPts val="0"/>
              </a:spcAft>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握力</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捏力</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背拉力</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腹、背肌等长耐力检查</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俯卧位：背肌</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仰卧位：腹肌</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四肢等长肌力测试台</a:t>
            </a:r>
            <a:endParaRPr kumimoji="0" lang="en-US" altLang="zh-CN"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一、</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等长肌力测试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3"/>
          <p:cNvSpPr/>
          <p:nvPr/>
        </p:nvSpPr>
        <p:spPr>
          <a:xfrm>
            <a:off x="467544" y="1656000"/>
            <a:ext cx="8208912" cy="3004220"/>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完成</a:t>
            </a: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1</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次关节全幅运动所能对抗的最大阻力值称为该被测者此关节屈或伸的</a:t>
            </a: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1RM</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量</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完成</a:t>
            </a: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10</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次规范的关节全幅运动所能对抗的最大阻力值称为</a:t>
            </a:r>
            <a:r>
              <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10RM</a:t>
            </a: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量 </a:t>
            </a:r>
          </a:p>
          <a:p>
            <a:pPr marL="285750" marR="0" lvl="0" indent="-285750" algn="just" defTabSz="914400" rtl="0" eaLnBrk="1" fontAlgn="auto" latinLnBrk="0" hangingPunct="1">
              <a:lnSpc>
                <a:spcPct val="120000"/>
              </a:lnSpc>
              <a:spcBef>
                <a:spcPts val="1800"/>
              </a:spcBef>
              <a:spcAft>
                <a:spcPts val="0"/>
              </a:spcAft>
              <a:buClr>
                <a:srgbClr val="C00000"/>
              </a:buClr>
              <a:buSzPct val="100000"/>
              <a:buFont typeface="Wingdings" panose="05000000000000000000" pitchFamily="2" charset="2"/>
              <a:buChar char=""/>
              <a:defRPr sz="2800"/>
            </a:pPr>
            <a:endPar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二、</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等张肌力测试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3"/>
          <p:cNvSpPr/>
          <p:nvPr/>
        </p:nvSpPr>
        <p:spPr>
          <a:xfrm>
            <a:off x="467544" y="1656000"/>
            <a:ext cx="8208912" cy="3404330"/>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以等速肌力测试为主仪器，通常都配有计算机系统，还能进行等速肌力训练</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以等速肌力训练为主仪器，不带有计算机系统，仅用于肌力训练</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新型的等速肌力测试系统不仅能测试等速肌力，同时还能评定等长和等张肌力</a:t>
            </a:r>
            <a:endParaRPr kumimoji="0" lang="zh-CN" altLang="en-US" sz="2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2" name="文本框 1"/>
          <p:cNvSpPr txBox="1"/>
          <p:nvPr/>
        </p:nvSpPr>
        <p:spPr>
          <a:xfrm>
            <a:off x="471600" y="878286"/>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三、</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等速肌力测试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四</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等长、等张和等速肌力测试的比较</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aphicFrame>
        <p:nvGraphicFramePr>
          <p:cNvPr id="5" name="Table 231"/>
          <p:cNvGraphicFramePr/>
          <p:nvPr/>
        </p:nvGraphicFramePr>
        <p:xfrm>
          <a:off x="471600" y="1807803"/>
          <a:ext cx="8208912" cy="4488879"/>
        </p:xfrm>
        <a:graphic>
          <a:graphicData uri="http://schemas.openxmlformats.org/drawingml/2006/table">
            <a:tbl>
              <a:tblPr/>
              <a:tblGrid>
                <a:gridCol w="1652128"/>
                <a:gridCol w="2261678"/>
                <a:gridCol w="1910883"/>
                <a:gridCol w="2384223"/>
              </a:tblGrid>
              <a:tr h="92413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defRPr sz="1800">
                          <a:solidFill>
                            <a:srgbClr val="FFFFFF"/>
                          </a:solidFill>
                          <a:effectLst>
                            <a:outerShdw blurRad="12700" dist="25400" dir="2700000" rotWithShape="0">
                              <a:srgbClr val="000000"/>
                            </a:outerShdw>
                          </a:effectLst>
                          <a:sym typeface="Garamond" panose="02020404030301010803"/>
                        </a:defRPr>
                      </a:pPr>
                      <a:r>
                        <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项   目</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等长测试</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等张测试</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等速测试</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r>
              <a:tr h="953283">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速   度</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固定不动</a:t>
                      </a:r>
                      <a:r>
                        <a:rPr sz="1800">
                          <a:solidFill>
                            <a:schemeClr val="tx1"/>
                          </a:solidFill>
                          <a:effectLst/>
                          <a:latin typeface="微软雅黑" panose="020B0503020204020204" pitchFamily="34" charset="-122"/>
                          <a:ea typeface="微软雅黑" panose="020B0503020204020204" pitchFamily="34" charset="-122"/>
                        </a:rPr>
                        <a:t>(0°</a:t>
                      </a: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a:t>
                      </a:r>
                      <a:r>
                        <a:rPr sz="1800">
                          <a:solidFill>
                            <a:schemeClr val="tx1"/>
                          </a:solidFill>
                          <a:effectLst/>
                          <a:latin typeface="微软雅黑" panose="020B0503020204020204" pitchFamily="34" charset="-122"/>
                          <a:ea typeface="微软雅黑" panose="020B0503020204020204" pitchFamily="34" charset="-122"/>
                        </a:rPr>
                        <a:t>s)</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变化，不易控制</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可任意选定</a:t>
                      </a:r>
                      <a:r>
                        <a:rPr sz="1800" dirty="0">
                          <a:solidFill>
                            <a:schemeClr val="tx1"/>
                          </a:solidFill>
                          <a:effectLst/>
                          <a:latin typeface="微软雅黑" panose="020B0503020204020204" pitchFamily="34" charset="-122"/>
                          <a:ea typeface="微软雅黑" panose="020B0503020204020204" pitchFamily="34" charset="-122"/>
                        </a:rPr>
                        <a:t>(1°</a:t>
                      </a:r>
                      <a:r>
                        <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a:t>
                      </a:r>
                      <a:r>
                        <a:rPr sz="1800" dirty="0">
                          <a:solidFill>
                            <a:schemeClr val="tx1"/>
                          </a:solidFill>
                          <a:effectLst/>
                          <a:latin typeface="微软雅黑" panose="020B0503020204020204" pitchFamily="34" charset="-122"/>
                          <a:ea typeface="微软雅黑" panose="020B0503020204020204" pitchFamily="34" charset="-122"/>
                        </a:rPr>
                        <a:t>s</a:t>
                      </a:r>
                      <a:r>
                        <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 </a:t>
                      </a:r>
                      <a:r>
                        <a:rPr sz="1800" dirty="0">
                          <a:solidFill>
                            <a:schemeClr val="tx1"/>
                          </a:solidFill>
                          <a:effectLst/>
                          <a:latin typeface="微软雅黑" panose="020B0503020204020204" pitchFamily="34" charset="-122"/>
                          <a:ea typeface="微软雅黑" panose="020B0503020204020204" pitchFamily="34" charset="-122"/>
                        </a:rPr>
                        <a:t>500°</a:t>
                      </a:r>
                      <a:r>
                        <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a:t>
                      </a:r>
                      <a:r>
                        <a:rPr sz="1800" dirty="0">
                          <a:solidFill>
                            <a:schemeClr val="tx1"/>
                          </a:solidFill>
                          <a:effectLst/>
                          <a:latin typeface="微软雅黑" panose="020B0503020204020204" pitchFamily="34" charset="-122"/>
                          <a:ea typeface="微软雅黑" panose="020B0503020204020204" pitchFamily="34" charset="-122"/>
                        </a:rPr>
                        <a:t>s)</a:t>
                      </a:r>
                      <a:r>
                        <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a:t>
                      </a: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选定后运动速度恒定</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r>
              <a:tr h="874817">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阻   力</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可变，顺应性阻力</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受杠杆作用影响</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可变，为顺应性阻力，与运动速度有关</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r>
              <a:tr h="820086">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运动幅度</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无</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全幅或半幅</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全幅或半幅</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r>
              <a:tr h="820086">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ctr">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测试意义</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反映设定角度时的力矩值</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反映关节运动中最弱一点的力矩值</a:t>
                      </a: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Helvetica"/>
                          <a:ea typeface="Helvetica"/>
                          <a:cs typeface="Helvetica"/>
                        </a:defRPr>
                      </a:lvl1pPr>
                      <a:lvl2pPr marL="457200" algn="l" defTabSz="914400" rtl="0" eaLnBrk="1" latinLnBrk="0" hangingPunct="1">
                        <a:defRPr sz="1800" kern="1200">
                          <a:solidFill>
                            <a:schemeClr val="tx1"/>
                          </a:solidFill>
                          <a:latin typeface="Helvetica"/>
                          <a:ea typeface="Helvetica"/>
                          <a:cs typeface="Helvetica"/>
                        </a:defRPr>
                      </a:lvl2pPr>
                      <a:lvl3pPr marL="914400" algn="l" defTabSz="914400" rtl="0" eaLnBrk="1" latinLnBrk="0" hangingPunct="1">
                        <a:defRPr sz="1800" kern="1200">
                          <a:solidFill>
                            <a:schemeClr val="tx1"/>
                          </a:solidFill>
                          <a:latin typeface="Helvetica"/>
                          <a:ea typeface="Helvetica"/>
                          <a:cs typeface="Helvetica"/>
                        </a:defRPr>
                      </a:lvl3pPr>
                      <a:lvl4pPr marL="1371600" algn="l" defTabSz="914400" rtl="0" eaLnBrk="1" latinLnBrk="0" hangingPunct="1">
                        <a:defRPr sz="1800" kern="1200">
                          <a:solidFill>
                            <a:schemeClr val="tx1"/>
                          </a:solidFill>
                          <a:latin typeface="Helvetica"/>
                          <a:ea typeface="Helvetica"/>
                          <a:cs typeface="Helvetica"/>
                        </a:defRPr>
                      </a:lvl4pPr>
                      <a:lvl5pPr marL="1828800" algn="l" defTabSz="914400" rtl="0" eaLnBrk="1" latinLnBrk="0" hangingPunct="1">
                        <a:defRPr sz="1800" kern="1200">
                          <a:solidFill>
                            <a:schemeClr val="tx1"/>
                          </a:solidFill>
                          <a:latin typeface="Helvetica"/>
                          <a:ea typeface="Helvetica"/>
                          <a:cs typeface="Helvetica"/>
                        </a:defRPr>
                      </a:lvl5pPr>
                      <a:lvl6pPr marL="2286000" algn="l" defTabSz="914400" rtl="0" eaLnBrk="1" latinLnBrk="0" hangingPunct="1">
                        <a:defRPr sz="1800" kern="1200">
                          <a:solidFill>
                            <a:schemeClr val="tx1"/>
                          </a:solidFill>
                          <a:latin typeface="Helvetica"/>
                          <a:ea typeface="Helvetica"/>
                          <a:cs typeface="Helvetica"/>
                        </a:defRPr>
                      </a:lvl6pPr>
                      <a:lvl7pPr marL="2743200" algn="l" defTabSz="914400" rtl="0" eaLnBrk="1" latinLnBrk="0" hangingPunct="1">
                        <a:defRPr sz="1800" kern="1200">
                          <a:solidFill>
                            <a:schemeClr val="tx1"/>
                          </a:solidFill>
                          <a:latin typeface="Helvetica"/>
                          <a:ea typeface="Helvetica"/>
                          <a:cs typeface="Helvetica"/>
                        </a:defRPr>
                      </a:lvl7pPr>
                      <a:lvl8pPr marL="3200400" algn="l" defTabSz="914400" rtl="0" eaLnBrk="1" latinLnBrk="0" hangingPunct="1">
                        <a:defRPr sz="1800" kern="1200">
                          <a:solidFill>
                            <a:schemeClr val="tx1"/>
                          </a:solidFill>
                          <a:latin typeface="Helvetica"/>
                          <a:ea typeface="Helvetica"/>
                          <a:cs typeface="Helvetica"/>
                        </a:defRPr>
                      </a:lvl8pPr>
                      <a:lvl9pPr marL="3657600" algn="l" defTabSz="914400" rtl="0" eaLnBrk="1" latinLnBrk="0" hangingPunct="1">
                        <a:defRPr sz="1800" kern="1200">
                          <a:solidFill>
                            <a:schemeClr val="tx1"/>
                          </a:solidFill>
                          <a:latin typeface="Helvetica"/>
                          <a:ea typeface="Helvetica"/>
                          <a:cs typeface="Helvetica"/>
                        </a:defRPr>
                      </a:lvl9pPr>
                    </a:lstStyle>
                    <a:p>
                      <a:pPr algn="l">
                        <a:defRPr sz="1800">
                          <a:solidFill>
                            <a:srgbClr val="FFFFFF"/>
                          </a:solidFill>
                          <a:effectLst>
                            <a:outerShdw blurRad="12700" dist="25400" dir="2700000" rotWithShape="0">
                              <a:srgbClr val="000000"/>
                            </a:outerShdw>
                          </a:effectLst>
                          <a:sym typeface="Garamond" panose="02020404030301010803"/>
                        </a:defRPr>
                      </a:pPr>
                      <a:r>
                        <a:rPr sz="1800" dirty="0" err="1">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rPr>
                        <a:t>可反映关节运动中任何一点的力矩值</a:t>
                      </a:r>
                      <a:endParaRPr sz="1800" dirty="0">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sym typeface="宋体" panose="02010600030101010101" pitchFamily="2" charset="-122"/>
                      </a:endParaRPr>
                    </a:p>
                  </a:txBody>
                  <a:tcPr marL="46800" marR="46800" marT="46800" marB="46800" anchor="ctr" horzOverflow="overflow">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3"/>
          <p:cNvSpPr/>
          <p:nvPr/>
        </p:nvSpPr>
        <p:spPr>
          <a:xfrm>
            <a:off x="467544" y="1656000"/>
            <a:ext cx="8208912" cy="3884461"/>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等速运动：运动过程中肌纤维收缩导致肌肉张力增加但运动速度（角速度）恒定的运动方式</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等速肌力测试：测试过程中，仪器将等速运动中肌肉收缩的各种参数记录下来，经计算机处理，得到力矩、做功、加速能、耐力比等多项反映肌肉功能的数据，作为评定肌肉运动功能的指标</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等速肌力测试与徒手肌力检查的比较</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五</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等速技术的基本概念</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3"/>
          <p:cNvSpPr/>
          <p:nvPr/>
        </p:nvSpPr>
        <p:spPr>
          <a:xfrm>
            <a:off x="467544" y="1656000"/>
            <a:ext cx="8208912" cy="3788666"/>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相对禁忌证：受试者存在急性肌肉关节损伤、风湿性关节炎急性发作、渗出性滑膜炎、明显疼痛等情况时，应推迟测试时间，待病情好转后再测试</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绝对禁忌证：受试者存在关节不稳、骨折愈合不良、被测关节周围有严重骨质疏松、急性关节或软组织肿胀、严重疼痛、活动范围极度受限、急性扭伤、骨或关节的肿瘤、手术后即刻等</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六</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等速肌力测试的禁忌证</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3"/>
          <p:cNvSpPr/>
          <p:nvPr/>
        </p:nvSpPr>
        <p:spPr>
          <a:xfrm>
            <a:off x="467544" y="1656000"/>
            <a:ext cx="4104000" cy="2715615"/>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测试前准备</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开机校正</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测试次序</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体位和关节轴心</a:t>
            </a:r>
            <a:endParaRPr lang="en-US" altLang="zh-CN"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七</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等速肌力测试方法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Shape 103"/>
          <p:cNvSpPr/>
          <p:nvPr/>
        </p:nvSpPr>
        <p:spPr>
          <a:xfrm>
            <a:off x="4571544" y="1656000"/>
            <a:ext cx="4108968" cy="2715615"/>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固定</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动力臂长度设定</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肢体称重</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测试方案</a:t>
            </a:r>
          </a:p>
        </p:txBody>
      </p:sp>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882454"/>
            <a:ext cx="9144000" cy="1477328"/>
          </a:xfrm>
          <a:prstGeom prst="rect">
            <a:avLst/>
          </a:prstGeom>
          <a:noFill/>
        </p:spPr>
        <p:txBody>
          <a:bodyPr wrap="square" rtlCol="0">
            <a:spAutoFit/>
          </a:bodyPr>
          <a:lstStyle/>
          <a:p>
            <a:pPr algn="ctr">
              <a:lnSpc>
                <a:spcPct val="125000"/>
              </a:lnSpc>
            </a:pPr>
            <a:r>
              <a:rPr lang="zh-CN" altLang="en-US" sz="3600" b="1" dirty="0">
                <a:solidFill>
                  <a:schemeClr val="bg1"/>
                </a:solidFill>
                <a:latin typeface="微软雅黑" panose="020B0503020204020204" pitchFamily="34" charset="-122"/>
                <a:ea typeface="微软雅黑" panose="020B0503020204020204" pitchFamily="34" charset="-122"/>
              </a:rPr>
              <a:t>第一节</a:t>
            </a:r>
            <a:endParaRPr lang="en-US" altLang="zh-CN" sz="3600" b="1" dirty="0">
              <a:solidFill>
                <a:schemeClr val="bg1"/>
              </a:solidFill>
              <a:latin typeface="微软雅黑" panose="020B0503020204020204" pitchFamily="34" charset="-122"/>
              <a:ea typeface="微软雅黑" panose="020B0503020204020204" pitchFamily="34" charset="-122"/>
            </a:endParaRPr>
          </a:p>
          <a:p>
            <a:pPr algn="ctr">
              <a:lnSpc>
                <a:spcPct val="125000"/>
              </a:lnSpc>
            </a:pPr>
            <a:r>
              <a:rPr lang="zh-CN" altLang="en-US" sz="3600" b="1" dirty="0">
                <a:solidFill>
                  <a:schemeClr val="bg1"/>
                </a:solidFill>
                <a:latin typeface="微软雅黑" panose="020B0503020204020204" pitchFamily="34" charset="-122"/>
                <a:ea typeface="微软雅黑" panose="020B0503020204020204" pitchFamily="34" charset="-122"/>
              </a:rPr>
              <a:t>肌力概述</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3"/>
          <p:cNvSpPr/>
          <p:nvPr/>
        </p:nvSpPr>
        <p:spPr>
          <a:xfrm>
            <a:off x="467544" y="1656000"/>
            <a:ext cx="4104456" cy="3385863"/>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峰力矩</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峰力矩体重比</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峰力矩角度</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指定角度的峰力矩值</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总作功和单次最大作功</a:t>
            </a:r>
          </a:p>
        </p:txBody>
      </p:sp>
      <p:sp>
        <p:nvSpPr>
          <p:cNvPr id="2" name="文本框 1"/>
          <p:cNvSpPr txBox="1"/>
          <p:nvPr/>
        </p:nvSpPr>
        <p:spPr>
          <a:xfrm>
            <a:off x="471600" y="878286"/>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八</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常用等速肌力测试指标 </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Shape 103"/>
          <p:cNvSpPr/>
          <p:nvPr/>
        </p:nvSpPr>
        <p:spPr>
          <a:xfrm>
            <a:off x="4572000" y="1656000"/>
            <a:ext cx="4108512" cy="3385863"/>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平均功率</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力矩加速能</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耐力比</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平均关节活动范围 </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主动肌与拮抗肌峰力矩比</a:t>
            </a:r>
          </a:p>
        </p:txBody>
      </p:sp>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1600" y="853696"/>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九</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等速肌力测试仪（</a:t>
            </a:r>
            <a:r>
              <a:rPr lang="en-US" altLang="zh-CN" sz="2800" b="1" dirty="0" err="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Biodex</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7" name="DSCN2621.jpg"/>
          <p:cNvPicPr>
            <a:picLocks noChangeAspect="1"/>
          </p:cNvPicPr>
          <p:nvPr/>
        </p:nvPicPr>
        <p:blipFill>
          <a:blip r:embed="rId3"/>
          <a:stretch>
            <a:fillRect/>
          </a:stretch>
        </p:blipFill>
        <p:spPr>
          <a:xfrm>
            <a:off x="4813337" y="1557352"/>
            <a:ext cx="3647095" cy="4860000"/>
          </a:xfrm>
          <a:prstGeom prst="rect">
            <a:avLst/>
          </a:prstGeom>
          <a:ln w="12700">
            <a:miter lim="400000"/>
            <a:headEnd/>
            <a:tailEnd/>
          </a:ln>
        </p:spPr>
      </p:pic>
      <p:pic>
        <p:nvPicPr>
          <p:cNvPr id="8" name="DSCN2669.jpg"/>
          <p:cNvPicPr>
            <a:picLocks noChangeAspect="1"/>
          </p:cNvPicPr>
          <p:nvPr/>
        </p:nvPicPr>
        <p:blipFill>
          <a:blip r:embed="rId4"/>
          <a:stretch>
            <a:fillRect/>
          </a:stretch>
        </p:blipFill>
        <p:spPr>
          <a:xfrm>
            <a:off x="683568" y="1557352"/>
            <a:ext cx="3645689" cy="4860000"/>
          </a:xfrm>
          <a:prstGeom prst="rect">
            <a:avLst/>
          </a:prstGeom>
          <a:ln w="12700">
            <a:miter lim="400000"/>
            <a:headEnd/>
            <a:tailEnd/>
          </a:ln>
        </p:spPr>
      </p:pic>
      <p:sp>
        <p:nvSpPr>
          <p:cNvPr id="9"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SCN2622.jpg"/>
          <p:cNvPicPr>
            <a:picLocks noChangeAspect="1"/>
          </p:cNvPicPr>
          <p:nvPr/>
        </p:nvPicPr>
        <p:blipFill>
          <a:blip r:embed="rId3"/>
          <a:stretch>
            <a:fillRect/>
          </a:stretch>
        </p:blipFill>
        <p:spPr>
          <a:xfrm>
            <a:off x="1331640" y="1548000"/>
            <a:ext cx="6480000" cy="4860000"/>
          </a:xfrm>
          <a:prstGeom prst="rect">
            <a:avLst/>
          </a:prstGeom>
          <a:ln w="12700">
            <a:miter lim="400000"/>
            <a:headEnd/>
            <a:tailEnd/>
          </a:ln>
        </p:spPr>
      </p:pic>
      <p:sp>
        <p:nvSpPr>
          <p:cNvPr id="9" name="文本框 8"/>
          <p:cNvSpPr txBox="1"/>
          <p:nvPr/>
        </p:nvSpPr>
        <p:spPr>
          <a:xfrm>
            <a:off x="471600" y="853696"/>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九</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等速肌力测试仪（</a:t>
            </a:r>
            <a:r>
              <a:rPr lang="en-US" altLang="zh-CN" sz="2800" b="1" dirty="0" err="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Biodex</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1600" y="853696"/>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九、等速肌力测试仪（</a:t>
            </a:r>
            <a:r>
              <a:rPr kumimoji="0" lang="en-US" altLang="zh-CN" sz="28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Biodex</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p>
        </p:txBody>
      </p:sp>
      <p:pic>
        <p:nvPicPr>
          <p:cNvPr id="5" name="DSCN2623.jpg"/>
          <p:cNvPicPr>
            <a:picLocks noChangeAspect="1"/>
          </p:cNvPicPr>
          <p:nvPr/>
        </p:nvPicPr>
        <p:blipFill>
          <a:blip r:embed="rId3"/>
          <a:stretch>
            <a:fillRect/>
          </a:stretch>
        </p:blipFill>
        <p:spPr>
          <a:xfrm>
            <a:off x="1332000" y="1548000"/>
            <a:ext cx="6480000" cy="4860000"/>
          </a:xfrm>
          <a:prstGeom prst="rect">
            <a:avLst/>
          </a:prstGeom>
          <a:ln w="12700">
            <a:miter lim="400000"/>
            <a:headEnd/>
            <a:tailEnd/>
          </a:ln>
        </p:spPr>
      </p:pic>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
        <p:nvSpPr>
          <p:cNvPr id="2" name="TextBox 1"/>
          <p:cNvSpPr txBox="1"/>
          <p:nvPr/>
        </p:nvSpPr>
        <p:spPr>
          <a:xfrm>
            <a:off x="5004048" y="5013176"/>
            <a:ext cx="2520280" cy="646331"/>
          </a:xfrm>
          <a:prstGeom prst="rect">
            <a:avLst/>
          </a:prstGeom>
          <a:solidFill>
            <a:schemeClr val="tx1">
              <a:lumMod val="85000"/>
              <a:lumOff val="15000"/>
            </a:schemeClr>
          </a:solidFill>
        </p:spPr>
        <p:txBody>
          <a:bodyPr wrap="square" rtlCol="0">
            <a:spAutoFit/>
          </a:bodyPr>
          <a:lstStyle/>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1600" y="853696"/>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九、等速肌力测试仪（</a:t>
            </a:r>
            <a:r>
              <a:rPr kumimoji="0" lang="en-US" altLang="zh-CN" sz="28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Biodex</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p>
        </p:txBody>
      </p:sp>
      <p:pic>
        <p:nvPicPr>
          <p:cNvPr id="6" name="DSCN2625.jpg"/>
          <p:cNvPicPr>
            <a:picLocks noChangeAspect="1"/>
          </p:cNvPicPr>
          <p:nvPr/>
        </p:nvPicPr>
        <p:blipFill>
          <a:blip r:embed="rId3"/>
          <a:stretch>
            <a:fillRect/>
          </a:stretch>
        </p:blipFill>
        <p:spPr>
          <a:xfrm>
            <a:off x="1336056" y="1548000"/>
            <a:ext cx="6480000" cy="4860000"/>
          </a:xfrm>
          <a:prstGeom prst="rect">
            <a:avLst/>
          </a:prstGeom>
          <a:ln w="12700">
            <a:miter lim="400000"/>
            <a:headEnd/>
            <a:tailEnd/>
          </a:ln>
        </p:spPr>
      </p:pic>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1600" y="853696"/>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九、等速肌力测试仪（</a:t>
            </a:r>
            <a:r>
              <a:rPr kumimoji="0" lang="en-US" altLang="zh-CN" sz="28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Biodex</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p>
        </p:txBody>
      </p:sp>
      <p:pic>
        <p:nvPicPr>
          <p:cNvPr id="5" name="DSCN2627.jpg"/>
          <p:cNvPicPr>
            <a:picLocks noChangeAspect="1"/>
          </p:cNvPicPr>
          <p:nvPr/>
        </p:nvPicPr>
        <p:blipFill>
          <a:blip r:embed="rId3"/>
          <a:stretch>
            <a:fillRect/>
          </a:stretch>
        </p:blipFill>
        <p:spPr>
          <a:xfrm>
            <a:off x="1332000" y="1548000"/>
            <a:ext cx="6480000" cy="4860000"/>
          </a:xfrm>
          <a:prstGeom prst="rect">
            <a:avLst/>
          </a:prstGeom>
          <a:ln w="12700">
            <a:miter lim="400000"/>
            <a:headEnd/>
            <a:tailEnd/>
          </a:ln>
        </p:spPr>
      </p:pic>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
        <p:nvSpPr>
          <p:cNvPr id="2" name="TextBox 1"/>
          <p:cNvSpPr txBox="1"/>
          <p:nvPr/>
        </p:nvSpPr>
        <p:spPr>
          <a:xfrm>
            <a:off x="4355976" y="2740278"/>
            <a:ext cx="864096" cy="369332"/>
          </a:xfrm>
          <a:prstGeom prst="rect">
            <a:avLst/>
          </a:prstGeom>
          <a:solidFill>
            <a:schemeClr val="bg2">
              <a:lumMod val="75000"/>
            </a:schemeClr>
          </a:solidFill>
        </p:spPr>
        <p:txBody>
          <a:bodyPr wrap="square" rtlCol="0">
            <a:spAutoFit/>
          </a:bodyPr>
          <a:lstStyle/>
          <a:p>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471600" y="853696"/>
            <a:ext cx="8208912" cy="594000"/>
          </a:xfrm>
          <a:prstGeom prst="rect">
            <a:avLst/>
          </a:prstGeom>
          <a:noFill/>
          <a:ln>
            <a:noFill/>
          </a:ln>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defRPr sz="1800" b="0">
                <a:solidFill>
                  <a:srgbClr val="000000"/>
                </a:solidFill>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九、等速肌力测试仪（</a:t>
            </a:r>
            <a:r>
              <a:rPr kumimoji="0" lang="en-US" altLang="zh-CN" sz="2800" b="1"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Biodex</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p>
        </p:txBody>
      </p:sp>
      <p:pic>
        <p:nvPicPr>
          <p:cNvPr id="6" name="DSCN2629.jpg"/>
          <p:cNvPicPr>
            <a:picLocks noChangeAspect="1"/>
          </p:cNvPicPr>
          <p:nvPr/>
        </p:nvPicPr>
        <p:blipFill>
          <a:blip r:embed="rId3"/>
          <a:stretch>
            <a:fillRect/>
          </a:stretch>
        </p:blipFill>
        <p:spPr>
          <a:xfrm>
            <a:off x="1332000" y="1548000"/>
            <a:ext cx="6480000" cy="4860000"/>
          </a:xfrm>
          <a:prstGeom prst="rect">
            <a:avLst/>
          </a:prstGeom>
          <a:ln w="12700">
            <a:miter lim="400000"/>
            <a:headEnd/>
            <a:tailEnd/>
          </a:ln>
        </p:spPr>
      </p:pic>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03"/>
          <p:cNvSpPr/>
          <p:nvPr/>
        </p:nvSpPr>
        <p:spPr>
          <a:xfrm>
            <a:off x="467544" y="1656000"/>
            <a:ext cx="8208912" cy="4663841"/>
          </a:xfrm>
          <a:prstGeom prst="rect">
            <a:avLst/>
          </a:prstGeom>
          <a:ln w="12700">
            <a:noFill/>
            <a:miter lim="400000"/>
          </a:ln>
        </p:spPr>
        <p:txBody>
          <a:bodyPr wrap="square" lIns="50800" tIns="50800" rIns="50800" bIns="50800" anchor="t">
            <a:spAutoFit/>
          </a:bodyPr>
          <a:lstStyle/>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肌肉爆发力测试</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肌肉伸展</a:t>
            </a:r>
            <a:r>
              <a:rPr lang="en-US" altLang="zh-CN"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收缩循环</a:t>
            </a:r>
            <a:r>
              <a:rPr lang="zh-CN" altLang="en-US" sz="2400" dirty="0" smtClean="0">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2400" dirty="0" smtClean="0">
                <a:solidFill>
                  <a:prstClr val="black"/>
                </a:solidFill>
                <a:latin typeface="微软雅黑" panose="020B0503020204020204" pitchFamily="34" charset="-122"/>
                <a:ea typeface="微软雅黑" panose="020B0503020204020204" pitchFamily="34" charset="-122"/>
                <a:sym typeface="宋体" panose="02010600030101010101" pitchFamily="2" charset="-122"/>
              </a:rPr>
              <a:t>stretch-shortening cycle</a:t>
            </a:r>
            <a:r>
              <a:rPr lang="en-US" altLang="zh-CN"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 SSC</a:t>
            </a: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p>
          <a:p>
            <a:pPr marL="285750" lvl="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肌肉耐力测试新技术</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表面肌电信号光谱分析技术</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核磁共振（</a:t>
            </a:r>
            <a:r>
              <a:rPr lang="en-US" altLang="zh-CN"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NMR</a:t>
            </a: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近红外光谱分析技术（</a:t>
            </a:r>
            <a:r>
              <a:rPr lang="en-US" altLang="zh-CN"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NIRS</a:t>
            </a: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a:t>
            </a:r>
          </a:p>
          <a:p>
            <a:pPr marL="720090" indent="-360045" algn="just">
              <a:lnSpc>
                <a:spcPct val="120000"/>
              </a:lnSpc>
              <a:spcBef>
                <a:spcPts val="1800"/>
              </a:spcBef>
              <a:buClr>
                <a:srgbClr val="FF0000"/>
              </a:buClr>
              <a:buSzPct val="100000"/>
              <a:buFont typeface="Wingdings 2" panose="05020102010507070707" pitchFamily="18" charset="2"/>
              <a:buChar char=""/>
              <a:defRPr sz="2400"/>
            </a:pPr>
            <a:r>
              <a:rPr lang="zh-CN" altLang="en-US" sz="2400" dirty="0">
                <a:solidFill>
                  <a:prstClr val="black"/>
                </a:solidFill>
                <a:latin typeface="微软雅黑" panose="020B0503020204020204" pitchFamily="34" charset="-122"/>
                <a:ea typeface="微软雅黑" panose="020B0503020204020204" pitchFamily="34" charset="-122"/>
                <a:sym typeface="宋体" panose="02010600030101010101" pitchFamily="2" charset="-122"/>
              </a:rPr>
              <a:t>微透析技术 </a:t>
            </a:r>
          </a:p>
        </p:txBody>
      </p:sp>
      <p:sp>
        <p:nvSpPr>
          <p:cNvPr id="2" name="文本框 1"/>
          <p:cNvSpPr txBox="1"/>
          <p:nvPr/>
        </p:nvSpPr>
        <p:spPr>
          <a:xfrm>
            <a:off x="471600" y="878400"/>
            <a:ext cx="8208912" cy="594000"/>
          </a:xfrm>
          <a:prstGeom prst="rect">
            <a:avLst/>
          </a:prstGeom>
          <a:noFill/>
          <a:ln>
            <a:noFill/>
          </a:ln>
        </p:spPr>
        <p:txBody>
          <a:bodyPr wrap="square" rtlCol="0" anchor="ctr">
            <a:spAutoFit/>
          </a:bodyPr>
          <a:lstStyle/>
          <a:p>
            <a:pPr lvl="0">
              <a:lnSpc>
                <a:spcPct val="125000"/>
              </a:lnSpc>
              <a:defRPr sz="1800" b="0">
                <a:solidFill>
                  <a:srgbClr val="000000"/>
                </a:solidFill>
              </a:defRPr>
            </a:pP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十</a:t>
            </a: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其他测试方法</a:t>
            </a:r>
            <a:endPar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 name="TextBox 3"/>
          <p:cNvSpPr txBox="1"/>
          <p:nvPr/>
        </p:nvSpPr>
        <p:spPr>
          <a:xfrm>
            <a:off x="971600" y="116632"/>
            <a:ext cx="6264696" cy="523220"/>
          </a:xfrm>
          <a:prstGeom prst="rect">
            <a:avLst/>
          </a:prstGeom>
          <a:noFill/>
          <a:ln>
            <a:noFill/>
          </a:ln>
        </p:spPr>
        <p:txBody>
          <a:bodyPr wrap="square" rtlCol="0">
            <a:spAutoFit/>
          </a:bodyPr>
          <a:lstStyle/>
          <a:p>
            <a:pPr lvl="0"/>
            <a:r>
              <a:rPr kumimoji="0" lang="zh-CN" altLang="en-US" sz="28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第四节  </a:t>
            </a:r>
            <a:r>
              <a:rPr lang="zh-CN" altLang="en-US" sz="2800" b="1" dirty="0">
                <a:solidFill>
                  <a:srgbClr val="FFC000"/>
                </a:solidFill>
                <a:latin typeface="微软雅黑" panose="020B0503020204020204" pitchFamily="34" charset="-122"/>
                <a:ea typeface="微软雅黑" panose="020B0503020204020204" pitchFamily="34" charset="-122"/>
              </a:rPr>
              <a:t>应用仪器肌力评定</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03"/>
          <p:cNvSpPr/>
          <p:nvPr/>
        </p:nvSpPr>
        <p:spPr>
          <a:xfrm>
            <a:off x="467544" y="2492896"/>
            <a:ext cx="8208912" cy="2503249"/>
          </a:xfrm>
          <a:prstGeom prst="rect">
            <a:avLst/>
          </a:prstGeom>
          <a:ln w="12700">
            <a:noFill/>
            <a:miter lim="400000"/>
          </a:ln>
        </p:spPr>
        <p:txBody>
          <a:bodyPr wrap="square" lIns="50800" tIns="50800" rIns="50800" bIns="50800" anchor="t">
            <a:spAutoFit/>
          </a:bodyPr>
          <a:lstStyle/>
          <a:p>
            <a:pPr indent="431800" algn="just">
              <a:lnSpc>
                <a:spcPct val="120000"/>
              </a:lnSpc>
              <a:spcBef>
                <a:spcPts val="1800"/>
              </a:spcBef>
              <a:buClr>
                <a:srgbClr val="C00000"/>
              </a:buClr>
              <a:buSzPct val="100000"/>
              <a:defRPr sz="2800"/>
            </a:pPr>
            <a:r>
              <a:rPr lang="zh-CN" altLang="en-US" sz="2600" dirty="0">
                <a:solidFill>
                  <a:prstClr val="black"/>
                </a:solidFill>
                <a:latin typeface="微软雅黑" panose="020B0503020204020204" pitchFamily="34" charset="-122"/>
                <a:ea typeface="微软雅黑" panose="020B0503020204020204" pitchFamily="34" charset="-122"/>
              </a:rPr>
              <a:t>肌肉功能检查和评价是康复医学中一项最基本、最重要的内容之一。通过对肌肉功能的检查有助于</a:t>
            </a:r>
            <a:r>
              <a:rPr lang="zh-CN" altLang="en-US" sz="2600" dirty="0" smtClean="0">
                <a:solidFill>
                  <a:prstClr val="black"/>
                </a:solidFill>
                <a:latin typeface="微软雅黑" panose="020B0503020204020204" pitchFamily="34" charset="-122"/>
                <a:ea typeface="微软雅黑" panose="020B0503020204020204" pitchFamily="34" charset="-122"/>
              </a:rPr>
              <a:t>了解病人肌肉</a:t>
            </a:r>
            <a:r>
              <a:rPr lang="zh-CN" altLang="en-US" sz="2600" dirty="0">
                <a:solidFill>
                  <a:prstClr val="black"/>
                </a:solidFill>
                <a:latin typeface="微软雅黑" panose="020B0503020204020204" pitchFamily="34" charset="-122"/>
                <a:ea typeface="微软雅黑" panose="020B0503020204020204" pitchFamily="34" charset="-122"/>
              </a:rPr>
              <a:t>和神经的损害程度和范围，康复治疗前的检查和治疗后的定期复查可作为评定康复治疗效果、评价康复治疗方案有效性和判断预后的指标。</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第一节  肌力概述</a:t>
            </a:r>
          </a:p>
        </p:txBody>
      </p:sp>
      <p:sp>
        <p:nvSpPr>
          <p:cNvPr id="6" name="Shape 103"/>
          <p:cNvSpPr/>
          <p:nvPr/>
        </p:nvSpPr>
        <p:spPr>
          <a:xfrm>
            <a:off x="467544" y="1656000"/>
            <a:ext cx="8208912" cy="4078361"/>
          </a:xfrm>
          <a:prstGeom prst="rect">
            <a:avLst/>
          </a:prstGeom>
          <a:ln w="12700">
            <a:noFill/>
            <a:miter lim="400000"/>
          </a:ln>
        </p:spPr>
        <p:txBody>
          <a:bodyPr wrap="square" lIns="50800" tIns="50800" rIns="50800" bIns="50800" anchor="t">
            <a:spAutoFit/>
          </a:bodyPr>
          <a:lstStyle/>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肌力：指肌肉收缩产生最大的力量，又称绝对肌力</a:t>
            </a:r>
          </a:p>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耐力：肌肉持续地维持一定强度的等长收缩或作多次一定强度的等张（速）收缩的能力（持续耐力和重复耐力）</a:t>
            </a:r>
          </a:p>
          <a:p>
            <a:pPr marL="720090" indent="-360045" algn="just">
              <a:lnSpc>
                <a:spcPct val="120000"/>
              </a:lnSpc>
              <a:spcBef>
                <a:spcPts val="1800"/>
              </a:spcBef>
              <a:buClr>
                <a:srgbClr val="FF0000"/>
              </a:buClr>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开始收缩直到出现疲劳时的收缩次数或时间来衡量</a:t>
            </a:r>
          </a:p>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爆发力：是指在一定短的时间内肌肉收缩产生的最大的力</a:t>
            </a:r>
          </a:p>
        </p:txBody>
      </p:sp>
      <p:sp>
        <p:nvSpPr>
          <p:cNvPr id="7" name="Shape 105"/>
          <p:cNvSpPr/>
          <p:nvPr/>
        </p:nvSpPr>
        <p:spPr>
          <a:xfrm>
            <a:off x="470516" y="879449"/>
            <a:ext cx="8208000" cy="592022"/>
          </a:xfrm>
          <a:prstGeom prst="rect">
            <a:avLst/>
          </a:prstGeom>
          <a:ln w="12700">
            <a:noFill/>
            <a:miter lim="400000"/>
          </a:ln>
        </p:spPr>
        <p:txBody>
          <a:bodyPr wrap="square" lIns="50800" tIns="50800" rIns="50800" bIns="50800" anchor="ctr">
            <a:spAutoFit/>
          </a:bodyPr>
          <a:lstStyle>
            <a:lvl1pPr>
              <a:defRPr sz="3200" b="1">
                <a:solidFill>
                  <a:srgbClr val="56A6A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nSpc>
                <a:spcPct val="125000"/>
              </a:lnSpc>
              <a:defRPr sz="1800" b="0">
                <a:solidFill>
                  <a:srgbClr val="000000"/>
                </a:solidFill>
              </a:defRPr>
            </a:pPr>
            <a:r>
              <a:rPr lang="zh-CN" altLang="en-US" sz="2800" b="1" dirty="0">
                <a:solidFill>
                  <a:schemeClr val="tx1"/>
                </a:solidFill>
              </a:rPr>
              <a:t>一、概念</a:t>
            </a:r>
            <a:endParaRPr sz="2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第一节  肌力概述</a:t>
            </a:r>
          </a:p>
        </p:txBody>
      </p:sp>
      <p:sp>
        <p:nvSpPr>
          <p:cNvPr id="6" name="Shape 103"/>
          <p:cNvSpPr/>
          <p:nvPr/>
        </p:nvSpPr>
        <p:spPr>
          <a:xfrm>
            <a:off x="467544" y="1656000"/>
            <a:ext cx="8208912" cy="4512454"/>
          </a:xfrm>
          <a:prstGeom prst="rect">
            <a:avLst/>
          </a:prstGeom>
          <a:ln w="12700">
            <a:noFill/>
            <a:miter lim="400000"/>
          </a:ln>
        </p:spPr>
        <p:txBody>
          <a:bodyPr wrap="square" lIns="50800" tIns="50800" rIns="50800" bIns="50800" anchor="t">
            <a:spAutoFit/>
          </a:bodyPr>
          <a:lstStyle/>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肌肉爆发力强者完成相同重量负荷的动作所花费的时间短</a:t>
            </a:r>
          </a:p>
          <a:p>
            <a:pPr marL="720090" indent="-360045" algn="just">
              <a:lnSpc>
                <a:spcPct val="120000"/>
              </a:lnSpc>
              <a:spcBef>
                <a:spcPts val="1800"/>
              </a:spcBef>
              <a:buClr>
                <a:srgbClr val="FF0000"/>
              </a:buClr>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例如，两个同为</a:t>
            </a:r>
            <a:r>
              <a:rPr lang="en-US" altLang="zh-CN" sz="2400" dirty="0">
                <a:latin typeface="微软雅黑" panose="020B0503020204020204" pitchFamily="34" charset="-122"/>
                <a:ea typeface="微软雅黑" panose="020B0503020204020204" pitchFamily="34" charset="-122"/>
                <a:sym typeface="宋体" panose="02010600030101010101" pitchFamily="2" charset="-122"/>
              </a:rPr>
              <a:t>50kg</a:t>
            </a: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能够正常行走的人，其下肢所承受的重量负荷相同，但肌肉爆发力强的人走得快或跑得快</a:t>
            </a:r>
          </a:p>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随着年龄增长，肌肉爆发力衰减最早也最明显，继而是肌力下降，最后才是肌肉质量的减少</a:t>
            </a:r>
            <a:endParaRPr lang="en-US" altLang="zh-CN" sz="2600" dirty="0">
              <a:latin typeface="微软雅黑" panose="020B0503020204020204" pitchFamily="34" charset="-122"/>
              <a:ea typeface="微软雅黑" panose="020B0503020204020204" pitchFamily="34" charset="-122"/>
              <a:sym typeface="宋体" panose="02010600030101010101" pitchFamily="2" charset="-122"/>
            </a:endParaRPr>
          </a:p>
          <a:p>
            <a:pPr marL="285750" indent="-285750" algn="just">
              <a:lnSpc>
                <a:spcPct val="125000"/>
              </a:lnSpc>
              <a:spcBef>
                <a:spcPts val="1900"/>
              </a:spcBef>
              <a:buClr>
                <a:srgbClr val="C00000"/>
              </a:buClr>
              <a:buSzPct val="100000"/>
              <a:buFont typeface="Wingdings" panose="05000000000000000000" pitchFamily="2" charset="2"/>
              <a:buChar char=""/>
              <a:defRPr sz="2800"/>
            </a:pPr>
            <a:endParaRPr lang="zh-CN" altLang="en-US" sz="26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Shape 105"/>
          <p:cNvSpPr/>
          <p:nvPr/>
        </p:nvSpPr>
        <p:spPr>
          <a:xfrm>
            <a:off x="470516" y="879449"/>
            <a:ext cx="8208000" cy="592022"/>
          </a:xfrm>
          <a:prstGeom prst="rect">
            <a:avLst/>
          </a:prstGeom>
          <a:ln w="12700">
            <a:noFill/>
            <a:miter lim="400000"/>
          </a:ln>
        </p:spPr>
        <p:txBody>
          <a:bodyPr wrap="square" lIns="50800" tIns="50800" rIns="50800" bIns="50800" anchor="ctr">
            <a:spAutoFit/>
          </a:bodyPr>
          <a:lstStyle>
            <a:lvl1pPr>
              <a:defRPr sz="3200" b="1">
                <a:solidFill>
                  <a:srgbClr val="56A6A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nSpc>
                <a:spcPct val="125000"/>
              </a:lnSpc>
              <a:defRPr sz="1800" b="0">
                <a:solidFill>
                  <a:srgbClr val="000000"/>
                </a:solidFill>
              </a:defRPr>
            </a:pPr>
            <a:r>
              <a:rPr lang="zh-CN" altLang="en-US" sz="2800" b="1" dirty="0">
                <a:solidFill>
                  <a:schemeClr val="tx1"/>
                </a:solidFill>
              </a:rPr>
              <a:t>一、概念</a:t>
            </a:r>
            <a:endParaRPr sz="28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第一节  肌力概述</a:t>
            </a:r>
          </a:p>
        </p:txBody>
      </p:sp>
      <p:sp>
        <p:nvSpPr>
          <p:cNvPr id="6" name="Shape 103"/>
          <p:cNvSpPr/>
          <p:nvPr/>
        </p:nvSpPr>
        <p:spPr>
          <a:xfrm>
            <a:off x="467544" y="1656000"/>
            <a:ext cx="8208912" cy="3278846"/>
          </a:xfrm>
          <a:prstGeom prst="rect">
            <a:avLst/>
          </a:prstGeom>
          <a:ln w="12700">
            <a:noFill/>
            <a:miter lim="400000"/>
          </a:ln>
        </p:spPr>
        <p:txBody>
          <a:bodyPr wrap="square" lIns="50800" tIns="50800" rIns="50800" bIns="50800" anchor="t">
            <a:spAutoFit/>
          </a:bodyPr>
          <a:lstStyle/>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肌肉的</a:t>
            </a:r>
            <a:r>
              <a:rPr lang="zh-CN" altLang="en-US" sz="2600" dirty="0" smtClean="0">
                <a:latin typeface="微软雅黑" panose="020B0503020204020204" pitchFamily="34" charset="-122"/>
                <a:ea typeface="微软雅黑" panose="020B0503020204020204" pitchFamily="34" charset="-122"/>
                <a:sym typeface="宋体" panose="02010600030101010101" pitchFamily="2" charset="-122"/>
              </a:rPr>
              <a:t>构造</a:t>
            </a:r>
            <a:endParaRPr lang="zh-CN" altLang="en-US" sz="2600" dirty="0">
              <a:latin typeface="微软雅黑" panose="020B0503020204020204" pitchFamily="34" charset="-122"/>
              <a:ea typeface="微软雅黑" panose="020B0503020204020204" pitchFamily="34" charset="-122"/>
              <a:sym typeface="宋体" panose="02010600030101010101" pitchFamily="2" charset="-122"/>
            </a:endParaRPr>
          </a:p>
          <a:p>
            <a:pPr marL="720090" indent="-360045" algn="just">
              <a:lnSpc>
                <a:spcPct val="120000"/>
              </a:lnSpc>
              <a:spcBef>
                <a:spcPts val="1800"/>
              </a:spcBef>
              <a:buClr>
                <a:srgbClr val="FF0000"/>
              </a:buClr>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肌肉→肌束→肌纤维→肌原纤维→粗肌丝与细肌丝</a:t>
            </a:r>
          </a:p>
          <a:p>
            <a:pPr marL="720090" indent="-360045" algn="just">
              <a:lnSpc>
                <a:spcPct val="120000"/>
              </a:lnSpc>
              <a:spcBef>
                <a:spcPts val="1800"/>
              </a:spcBef>
              <a:buClr>
                <a:srgbClr val="FF0000"/>
              </a:buClr>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粗肌丝→肌球蛋白</a:t>
            </a:r>
          </a:p>
          <a:p>
            <a:pPr marL="720090" indent="-360045" algn="just">
              <a:lnSpc>
                <a:spcPct val="120000"/>
              </a:lnSpc>
              <a:spcBef>
                <a:spcPts val="1800"/>
              </a:spcBef>
              <a:buClr>
                <a:srgbClr val="FF0000"/>
              </a:buClr>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细肌丝→肌动蛋白、原肌球蛋白和肌钙蛋白</a:t>
            </a:r>
          </a:p>
          <a:p>
            <a:pPr marL="720090" indent="-360045" algn="just">
              <a:lnSpc>
                <a:spcPct val="120000"/>
              </a:lnSpc>
              <a:spcBef>
                <a:spcPts val="1800"/>
              </a:spcBef>
              <a:buClr>
                <a:srgbClr val="FF0000"/>
              </a:buClr>
              <a:buFont typeface="Wingdings 2" panose="05020102010507070707" pitchFamily="18" charset="2"/>
              <a:buChar char=""/>
              <a:defRPr sz="2400"/>
            </a:pP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肌肉收缩机制</a:t>
            </a:r>
          </a:p>
        </p:txBody>
      </p:sp>
      <p:sp>
        <p:nvSpPr>
          <p:cNvPr id="7" name="Shape 105"/>
          <p:cNvSpPr/>
          <p:nvPr/>
        </p:nvSpPr>
        <p:spPr>
          <a:xfrm>
            <a:off x="468000" y="879449"/>
            <a:ext cx="8208000" cy="592022"/>
          </a:xfrm>
          <a:prstGeom prst="rect">
            <a:avLst/>
          </a:prstGeom>
          <a:ln w="12700">
            <a:noFill/>
            <a:miter lim="400000"/>
          </a:ln>
        </p:spPr>
        <p:txBody>
          <a:bodyPr wrap="square" lIns="50800" tIns="50800" rIns="50800" bIns="50800" anchor="ctr">
            <a:spAutoFit/>
          </a:bodyPr>
          <a:lstStyle>
            <a:lvl1pPr>
              <a:defRPr sz="3200" b="1">
                <a:solidFill>
                  <a:srgbClr val="56A6A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nSpc>
                <a:spcPct val="125000"/>
              </a:lnSpc>
              <a:defRPr sz="1800" b="0">
                <a:solidFill>
                  <a:srgbClr val="000000"/>
                </a:solidFill>
              </a:defRPr>
            </a:pPr>
            <a:r>
              <a:rPr lang="zh-CN" altLang="en-US" sz="2800" b="1" dirty="0">
                <a:solidFill>
                  <a:schemeClr val="tx1"/>
                </a:solidFill>
              </a:rPr>
              <a:t>二、生物学特性</a:t>
            </a:r>
            <a:endParaRPr sz="28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第一节  肌力概述</a:t>
            </a:r>
          </a:p>
        </p:txBody>
      </p:sp>
      <p:sp>
        <p:nvSpPr>
          <p:cNvPr id="6" name="Shape 103"/>
          <p:cNvSpPr/>
          <p:nvPr/>
        </p:nvSpPr>
        <p:spPr>
          <a:xfrm>
            <a:off x="467544" y="1656000"/>
            <a:ext cx="8208912" cy="3807645"/>
          </a:xfrm>
          <a:prstGeom prst="rect">
            <a:avLst/>
          </a:prstGeom>
          <a:ln w="12700">
            <a:noFill/>
            <a:miter lim="400000"/>
          </a:ln>
        </p:spPr>
        <p:txBody>
          <a:bodyPr wrap="square" lIns="50800" tIns="50800" rIns="50800" bIns="50800" anchor="t">
            <a:spAutoFit/>
          </a:bodyPr>
          <a:lstStyle/>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肌纤维分类</a:t>
            </a:r>
          </a:p>
          <a:p>
            <a:pPr marL="720090" indent="-360045" algn="just">
              <a:lnSpc>
                <a:spcPct val="120000"/>
              </a:lnSpc>
              <a:spcBef>
                <a:spcPts val="1800"/>
              </a:spcBef>
              <a:buClr>
                <a:srgbClr val="FF0000"/>
              </a:buClr>
              <a:buFont typeface="Wingdings 2" panose="05020102010507070707" pitchFamily="18" charset="2"/>
              <a:buChar char=""/>
              <a:defRPr sz="2400"/>
            </a:pPr>
            <a:r>
              <a:rPr lang="en-US" altLang="zh-CN" sz="2400" dirty="0">
                <a:latin typeface="微软雅黑" panose="020B0503020204020204" pitchFamily="34" charset="-122"/>
                <a:ea typeface="微软雅黑" panose="020B0503020204020204" pitchFamily="34" charset="-122"/>
                <a:sym typeface="宋体" panose="02010600030101010101" pitchFamily="2" charset="-122"/>
              </a:rPr>
              <a:t>Ⅰ</a:t>
            </a: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型：慢肌纤维或慢收缩氧化型纤维</a:t>
            </a:r>
          </a:p>
          <a:p>
            <a:pPr marL="720090" indent="-360045" algn="just">
              <a:lnSpc>
                <a:spcPct val="120000"/>
              </a:lnSpc>
              <a:spcBef>
                <a:spcPts val="1800"/>
              </a:spcBef>
              <a:buClr>
                <a:srgbClr val="FF0000"/>
              </a:buClr>
              <a:buFont typeface="Wingdings 2" panose="05020102010507070707" pitchFamily="18" charset="2"/>
              <a:buChar char=""/>
              <a:defRPr sz="2400"/>
            </a:pPr>
            <a:r>
              <a:rPr lang="en-US" altLang="zh-CN" sz="2400" dirty="0">
                <a:latin typeface="微软雅黑" panose="020B0503020204020204" pitchFamily="34" charset="-122"/>
                <a:ea typeface="微软雅黑" panose="020B0503020204020204" pitchFamily="34" charset="-122"/>
                <a:sym typeface="宋体" panose="02010600030101010101" pitchFamily="2" charset="-122"/>
              </a:rPr>
              <a:t>Ⅱ</a:t>
            </a:r>
            <a:r>
              <a:rPr lang="zh-CN" altLang="en-US" sz="2400" dirty="0">
                <a:latin typeface="微软雅黑" panose="020B0503020204020204" pitchFamily="34" charset="-122"/>
                <a:ea typeface="微软雅黑" panose="020B0503020204020204" pitchFamily="34" charset="-122"/>
                <a:sym typeface="宋体" panose="02010600030101010101" pitchFamily="2" charset="-122"/>
              </a:rPr>
              <a:t>型：</a:t>
            </a:r>
            <a:endParaRPr lang="en-US" altLang="zh-CN" sz="2400" dirty="0">
              <a:latin typeface="微软雅黑" panose="020B0503020204020204" pitchFamily="34" charset="-122"/>
              <a:ea typeface="微软雅黑" panose="020B0503020204020204" pitchFamily="34" charset="-122"/>
              <a:sym typeface="宋体" panose="02010600030101010101" pitchFamily="2" charset="-122"/>
            </a:endParaRPr>
          </a:p>
          <a:p>
            <a:pPr marL="1134745" indent="-342900" algn="just">
              <a:lnSpc>
                <a:spcPct val="120000"/>
              </a:lnSpc>
              <a:spcBef>
                <a:spcPts val="1800"/>
              </a:spcBef>
              <a:buClr>
                <a:srgbClr val="FF0000"/>
              </a:buClr>
              <a:buSzPct val="90000"/>
              <a:buFont typeface="Wingdings" panose="05000000000000000000" pitchFamily="2" charset="2"/>
              <a:buChar char="u"/>
              <a:defRPr sz="2400"/>
            </a:pPr>
            <a:r>
              <a:rPr lang="en-US" altLang="zh-CN" sz="2200" dirty="0" err="1">
                <a:latin typeface="微软雅黑" panose="020B0503020204020204" pitchFamily="34" charset="-122"/>
                <a:ea typeface="微软雅黑" panose="020B0503020204020204" pitchFamily="34" charset="-122"/>
                <a:sym typeface="宋体" panose="02010600030101010101" pitchFamily="2" charset="-122"/>
              </a:rPr>
              <a:t>Ⅱa</a:t>
            </a:r>
            <a:r>
              <a:rPr lang="zh-CN" altLang="en-US" sz="2200" dirty="0">
                <a:latin typeface="微软雅黑" panose="020B0503020204020204" pitchFamily="34" charset="-122"/>
                <a:ea typeface="微软雅黑" panose="020B0503020204020204" pitchFamily="34" charset="-122"/>
                <a:sym typeface="宋体" panose="02010600030101010101" pitchFamily="2" charset="-122"/>
              </a:rPr>
              <a:t>亚型：快收缩氧化酵解型纤维</a:t>
            </a:r>
          </a:p>
          <a:p>
            <a:pPr marL="1134745" indent="-342900" algn="just">
              <a:lnSpc>
                <a:spcPct val="120000"/>
              </a:lnSpc>
              <a:spcBef>
                <a:spcPts val="1800"/>
              </a:spcBef>
              <a:buClr>
                <a:srgbClr val="FF0000"/>
              </a:buClr>
              <a:buSzPct val="90000"/>
              <a:buFont typeface="Wingdings" panose="05000000000000000000" pitchFamily="2" charset="2"/>
              <a:buChar char="u"/>
              <a:defRPr sz="2400"/>
            </a:pPr>
            <a:r>
              <a:rPr lang="en-US" altLang="zh-CN" sz="2200" dirty="0" err="1">
                <a:latin typeface="微软雅黑" panose="020B0503020204020204" pitchFamily="34" charset="-122"/>
                <a:ea typeface="微软雅黑" panose="020B0503020204020204" pitchFamily="34" charset="-122"/>
                <a:sym typeface="宋体" panose="02010600030101010101" pitchFamily="2" charset="-122"/>
              </a:rPr>
              <a:t>Ⅱb</a:t>
            </a:r>
            <a:r>
              <a:rPr lang="zh-CN" altLang="en-US" sz="2200" dirty="0">
                <a:latin typeface="微软雅黑" panose="020B0503020204020204" pitchFamily="34" charset="-122"/>
                <a:ea typeface="微软雅黑" panose="020B0503020204020204" pitchFamily="34" charset="-122"/>
                <a:sym typeface="宋体" panose="02010600030101010101" pitchFamily="2" charset="-122"/>
              </a:rPr>
              <a:t>亚型：快收缩酵解型纤维</a:t>
            </a:r>
          </a:p>
          <a:p>
            <a:pPr marL="1134745" indent="-342900" algn="just">
              <a:lnSpc>
                <a:spcPct val="120000"/>
              </a:lnSpc>
              <a:spcBef>
                <a:spcPts val="1800"/>
              </a:spcBef>
              <a:buClr>
                <a:srgbClr val="FF0000"/>
              </a:buClr>
              <a:buSzPct val="90000"/>
              <a:buFont typeface="Wingdings" panose="05000000000000000000" pitchFamily="2" charset="2"/>
              <a:buChar char="u"/>
              <a:defRPr sz="2400"/>
            </a:pPr>
            <a:r>
              <a:rPr lang="en-US" altLang="zh-CN" sz="2200" dirty="0" err="1">
                <a:latin typeface="微软雅黑" panose="020B0503020204020204" pitchFamily="34" charset="-122"/>
                <a:ea typeface="微软雅黑" panose="020B0503020204020204" pitchFamily="34" charset="-122"/>
                <a:sym typeface="宋体" panose="02010600030101010101" pitchFamily="2" charset="-122"/>
              </a:rPr>
              <a:t>Ⅱc</a:t>
            </a:r>
            <a:r>
              <a:rPr lang="zh-CN" altLang="en-US" sz="2200" dirty="0">
                <a:latin typeface="微软雅黑" panose="020B0503020204020204" pitchFamily="34" charset="-122"/>
                <a:ea typeface="微软雅黑" panose="020B0503020204020204" pitchFamily="34" charset="-122"/>
                <a:sym typeface="宋体" panose="02010600030101010101" pitchFamily="2" charset="-122"/>
              </a:rPr>
              <a:t>亚型：未分化的肌纤维 </a:t>
            </a:r>
          </a:p>
        </p:txBody>
      </p:sp>
      <p:sp>
        <p:nvSpPr>
          <p:cNvPr id="7" name="Shape 105"/>
          <p:cNvSpPr/>
          <p:nvPr/>
        </p:nvSpPr>
        <p:spPr>
          <a:xfrm>
            <a:off x="470516" y="879449"/>
            <a:ext cx="8208000" cy="592022"/>
          </a:xfrm>
          <a:prstGeom prst="rect">
            <a:avLst/>
          </a:prstGeom>
          <a:ln w="12700">
            <a:noFill/>
            <a:miter lim="400000"/>
          </a:ln>
        </p:spPr>
        <p:txBody>
          <a:bodyPr wrap="square" lIns="50800" tIns="50800" rIns="50800" bIns="50800" anchor="ctr">
            <a:spAutoFit/>
          </a:bodyPr>
          <a:lstStyle>
            <a:lvl1pPr>
              <a:defRPr sz="3200" b="1">
                <a:solidFill>
                  <a:srgbClr val="56A6A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lvl="0">
              <a:lnSpc>
                <a:spcPct val="125000"/>
              </a:lnSpc>
              <a:defRPr sz="1800" b="0">
                <a:solidFill>
                  <a:srgbClr val="000000"/>
                </a:solidFill>
              </a:defRPr>
            </a:pPr>
            <a:r>
              <a:rPr lang="zh-CN" altLang="en-US" sz="2800" b="1" dirty="0">
                <a:solidFill>
                  <a:schemeClr val="tx1"/>
                </a:solidFill>
              </a:rPr>
              <a:t>二、生物学特性</a:t>
            </a:r>
            <a:endParaRPr sz="2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16632"/>
            <a:ext cx="6264696" cy="523220"/>
          </a:xfrm>
          <a:prstGeom prst="rect">
            <a:avLst/>
          </a:prstGeom>
          <a:noFill/>
          <a:ln>
            <a:noFill/>
          </a:ln>
        </p:spPr>
        <p:txBody>
          <a:bodyPr wrap="square" rtlCol="0">
            <a:spAutoFit/>
          </a:bodyPr>
          <a:lstStyle/>
          <a:p>
            <a:r>
              <a:rPr lang="zh-CN" altLang="en-US" sz="2800" b="1" dirty="0">
                <a:solidFill>
                  <a:srgbClr val="FFC000"/>
                </a:solidFill>
                <a:latin typeface="微软雅黑" panose="020B0503020204020204" pitchFamily="34" charset="-122"/>
                <a:ea typeface="微软雅黑" panose="020B0503020204020204" pitchFamily="34" charset="-122"/>
              </a:rPr>
              <a:t>第一节  肌力概述</a:t>
            </a:r>
          </a:p>
        </p:txBody>
      </p:sp>
      <p:sp>
        <p:nvSpPr>
          <p:cNvPr id="6" name="Shape 103"/>
          <p:cNvSpPr/>
          <p:nvPr/>
        </p:nvSpPr>
        <p:spPr>
          <a:xfrm>
            <a:off x="467544" y="1656000"/>
            <a:ext cx="8208912" cy="4539704"/>
          </a:xfrm>
          <a:prstGeom prst="rect">
            <a:avLst/>
          </a:prstGeom>
          <a:ln w="12700">
            <a:noFill/>
            <a:miter lim="400000"/>
          </a:ln>
        </p:spPr>
        <p:txBody>
          <a:bodyPr wrap="square" lIns="50800" tIns="50800" rIns="50800" bIns="50800" anchor="t">
            <a:spAutoFit/>
          </a:bodyPr>
          <a:lstStyle/>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原动肌：产生原动力，直接完成动作的肌群</a:t>
            </a:r>
          </a:p>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副动肌：协助完成动作或仅在动作的某一阶段起作用的肌肉（群）</a:t>
            </a:r>
          </a:p>
          <a:p>
            <a:pPr marL="285750" indent="-285750" algn="just">
              <a:lnSpc>
                <a:spcPct val="120000"/>
              </a:lnSpc>
              <a:spcBef>
                <a:spcPts val="1800"/>
              </a:spcBef>
              <a:buClr>
                <a:srgbClr val="C00000"/>
              </a:buClr>
              <a:buSzPct val="100000"/>
              <a:buFont typeface="Wingdings" panose="05000000000000000000" pitchFamily="2" charset="2"/>
              <a:buChar char=""/>
              <a:defRPr sz="2800"/>
            </a:pPr>
            <a:r>
              <a:rPr lang="zh-CN" altLang="en-US" sz="2600" dirty="0">
                <a:latin typeface="微软雅黑" panose="020B0503020204020204" pitchFamily="34" charset="-122"/>
                <a:ea typeface="微软雅黑" panose="020B0503020204020204" pitchFamily="34" charset="-122"/>
                <a:sym typeface="宋体" panose="02010600030101010101" pitchFamily="2" charset="-122"/>
              </a:rPr>
              <a:t>拮抗肌：每一关节至少配布两组运动方向完全相反的肌肉，这些在作用上相互对抗的肌肉</a:t>
            </a:r>
            <a:endParaRPr lang="en-US" altLang="zh-CN" sz="2600" dirty="0">
              <a:latin typeface="微软雅黑" panose="020B0503020204020204" pitchFamily="34" charset="-122"/>
              <a:ea typeface="微软雅黑" panose="020B0503020204020204" pitchFamily="34" charset="-122"/>
              <a:sym typeface="宋体" panose="02010600030101010101" pitchFamily="2" charset="-122"/>
            </a:endParaRPr>
          </a:p>
          <a:p>
            <a:pPr marL="285750" indent="-285750" algn="just">
              <a:lnSpc>
                <a:spcPct val="125000"/>
              </a:lnSpc>
              <a:spcBef>
                <a:spcPts val="1900"/>
              </a:spcBef>
              <a:buClr>
                <a:srgbClr val="C00000"/>
              </a:buClr>
              <a:buSzPct val="100000"/>
              <a:buFont typeface="Wingdings" panose="05000000000000000000" pitchFamily="2" charset="2"/>
              <a:buChar char=""/>
              <a:defRPr sz="2800"/>
            </a:pPr>
            <a:endParaRPr lang="en-US" altLang="zh-CN" sz="2600" dirty="0">
              <a:latin typeface="微软雅黑" panose="020B0503020204020204" pitchFamily="34" charset="-122"/>
              <a:ea typeface="微软雅黑" panose="020B0503020204020204" pitchFamily="34" charset="-122"/>
              <a:sym typeface="宋体" panose="02010600030101010101" pitchFamily="2" charset="-122"/>
            </a:endParaRPr>
          </a:p>
          <a:p>
            <a:pPr algn="just">
              <a:lnSpc>
                <a:spcPct val="125000"/>
              </a:lnSpc>
              <a:spcBef>
                <a:spcPts val="1900"/>
              </a:spcBef>
              <a:buClr>
                <a:srgbClr val="C00000"/>
              </a:buClr>
              <a:buSzPct val="100000"/>
              <a:defRPr sz="2800"/>
            </a:pPr>
            <a:endParaRPr lang="en-US" altLang="zh-CN" sz="24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471600" y="878400"/>
            <a:ext cx="8208000" cy="594000"/>
          </a:xfrm>
          <a:prstGeom prst="rect">
            <a:avLst/>
          </a:prstGeom>
          <a:noFill/>
          <a:ln>
            <a:noFill/>
          </a:ln>
        </p:spPr>
        <p:txBody>
          <a:bodyPr wrap="square" rtlCol="0" anchor="ctr">
            <a:spAutoFit/>
          </a:bodyPr>
          <a:lstStyle/>
          <a:p>
            <a:pPr>
              <a:lnSpc>
                <a:spcPct val="125000"/>
              </a:lnSpc>
              <a:defRPr sz="1800" b="0">
                <a:solidFill>
                  <a:srgbClr val="000000"/>
                </a:solidFill>
              </a:defRPr>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三、力学作用</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TotalTime>
  <Words>2359</Words>
  <Application>Microsoft Office PowerPoint</Application>
  <PresentationFormat>全屏显示(4:3)</PresentationFormat>
  <Paragraphs>325</Paragraphs>
  <Slides>49</Slides>
  <Notes>6</Notes>
  <HiddenSlides>0</HiddenSlides>
  <MMClips>0</MMClips>
  <ScaleCrop>false</ScaleCrop>
  <HeadingPairs>
    <vt:vector size="6" baseType="variant">
      <vt:variant>
        <vt:lpstr>已用的字体</vt:lpstr>
      </vt:variant>
      <vt:variant>
        <vt:i4>11</vt:i4>
      </vt:variant>
      <vt:variant>
        <vt:lpstr>主题</vt:lpstr>
      </vt:variant>
      <vt:variant>
        <vt:i4>7</vt:i4>
      </vt:variant>
      <vt:variant>
        <vt:lpstr>幻灯片标题</vt:lpstr>
      </vt:variant>
      <vt:variant>
        <vt:i4>49</vt:i4>
      </vt:variant>
    </vt:vector>
  </HeadingPairs>
  <TitlesOfParts>
    <vt:vector size="67" baseType="lpstr">
      <vt:lpstr>Arial Unicode MS</vt:lpstr>
      <vt:lpstr>宋体</vt:lpstr>
      <vt:lpstr>微软雅黑</vt:lpstr>
      <vt:lpstr>Agency FB</vt:lpstr>
      <vt:lpstr>Arial</vt:lpstr>
      <vt:lpstr>Broadway</vt:lpstr>
      <vt:lpstr>Calibri</vt:lpstr>
      <vt:lpstr>Garamond</vt:lpstr>
      <vt:lpstr>Helvetica</vt:lpstr>
      <vt:lpstr>Wingdings</vt:lpstr>
      <vt:lpstr>Wingdings 2</vt:lpstr>
      <vt:lpstr>1_Office 主题</vt:lpstr>
      <vt:lpstr>自定义设计方案</vt:lpstr>
      <vt:lpstr>1_自定义设计方案</vt:lpstr>
      <vt:lpstr>2_自定义设计方案</vt:lpstr>
      <vt:lpstr>3_自定义设计方案</vt:lpstr>
      <vt:lpstr>4_自定义设计方案</vt:lpstr>
      <vt:lpstr>5_自定义设计方案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Chris</dc:creator>
  <cp:lastModifiedBy>Windows 用户</cp:lastModifiedBy>
  <cp:revision>429</cp:revision>
  <dcterms:created xsi:type="dcterms:W3CDTF">2017-02-07T07:29:00Z</dcterms:created>
  <dcterms:modified xsi:type="dcterms:W3CDTF">2018-09-08T02:24:36Z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